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439" r:id="rId2"/>
    <p:sldId id="352" r:id="rId3"/>
    <p:sldId id="523" r:id="rId4"/>
    <p:sldId id="479" r:id="rId5"/>
    <p:sldId id="480" r:id="rId6"/>
    <p:sldId id="478" r:id="rId7"/>
    <p:sldId id="481" r:id="rId8"/>
    <p:sldId id="496" r:id="rId9"/>
    <p:sldId id="497" r:id="rId10"/>
    <p:sldId id="482" r:id="rId11"/>
    <p:sldId id="483" r:id="rId12"/>
    <p:sldId id="484" r:id="rId13"/>
    <p:sldId id="486" r:id="rId14"/>
    <p:sldId id="498" r:id="rId15"/>
    <p:sldId id="487" r:id="rId16"/>
    <p:sldId id="485" r:id="rId17"/>
    <p:sldId id="488" r:id="rId18"/>
    <p:sldId id="489" r:id="rId19"/>
    <p:sldId id="490" r:id="rId20"/>
    <p:sldId id="492" r:id="rId21"/>
    <p:sldId id="499" r:id="rId22"/>
    <p:sldId id="493" r:id="rId23"/>
    <p:sldId id="494" r:id="rId24"/>
    <p:sldId id="495" r:id="rId25"/>
    <p:sldId id="502" r:id="rId26"/>
    <p:sldId id="501" r:id="rId27"/>
    <p:sldId id="500" r:id="rId28"/>
    <p:sldId id="505" r:id="rId29"/>
    <p:sldId id="504" r:id="rId30"/>
    <p:sldId id="503" r:id="rId31"/>
    <p:sldId id="511" r:id="rId32"/>
    <p:sldId id="512" r:id="rId33"/>
    <p:sldId id="513" r:id="rId34"/>
    <p:sldId id="514" r:id="rId35"/>
    <p:sldId id="515" r:id="rId36"/>
    <p:sldId id="517" r:id="rId37"/>
    <p:sldId id="518" r:id="rId38"/>
    <p:sldId id="519" r:id="rId39"/>
    <p:sldId id="522" r:id="rId40"/>
    <p:sldId id="509" r:id="rId41"/>
    <p:sldId id="510" r:id="rId42"/>
    <p:sldId id="506" r:id="rId43"/>
    <p:sldId id="508" r:id="rId44"/>
    <p:sldId id="524" r:id="rId45"/>
    <p:sldId id="507" r:id="rId46"/>
    <p:sldId id="262" r:id="rId47"/>
  </p:sldIdLst>
  <p:sldSz cx="9144000" cy="6858000" type="screen4x3"/>
  <p:notesSz cx="7023100" cy="93091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978132" y="884203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16/09/66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68" tIns="45984" rIns="91968" bIns="45984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1968" tIns="45984" rIns="91968" bIns="45984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978132" y="8842031"/>
            <a:ext cx="3043343" cy="465455"/>
          </a:xfrm>
          <a:prstGeom prst="rect">
            <a:avLst/>
          </a:prstGeom>
        </p:spPr>
        <p:txBody>
          <a:bodyPr vert="horz" lIns="91968" tIns="45984" rIns="91968" bIns="45984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8E1-128C-4FF0-9AE2-F18E5500045F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5DCA-B07B-4537-8FD9-D8ABDF0085E1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90992-CAFB-4189-8767-283CB2B627A0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7F394-6E0E-45FE-A730-FBCE7D04D5C7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B0C-2FC4-4E87-8A36-9D4E0C4034DE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4C0-6C2A-4DDD-8C9E-BC68D0EECF35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B8DF-B40E-48EB-BF57-BCD989229DC6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05A24-57F5-4CF9-A54E-70B5EE787FCA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B10A-2657-4C2B-8291-D7F5C8F76834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C2CE0-A797-4915-AF3C-464FB270E2F4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E873D-9D11-4E07-B918-E3BE1EC81FCD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BBE3-61F8-4195-A66B-CCD9B5138AE0}" type="datetime1">
              <a:rPr lang="th-TH" smtClean="0"/>
              <a:pPr/>
              <a:t>16/09/66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en-US" dirty="0"/>
              <a:t>Pattern Recognition</a:t>
            </a:r>
            <a:br>
              <a:rPr lang="en-US" dirty="0"/>
            </a:br>
            <a:r>
              <a:rPr lang="en-US" dirty="0"/>
              <a:t> Perceptron Learning Algorithm </a:t>
            </a:r>
            <a:br>
              <a:rPr lang="en-US"/>
            </a:br>
            <a:r>
              <a:rPr lang="en-US"/>
              <a:t>and Neural </a:t>
            </a:r>
            <a:r>
              <a:rPr lang="en-US" dirty="0"/>
              <a:t>Networks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Chumphol </a:t>
            </a:r>
            <a:r>
              <a:rPr lang="en-US" dirty="0"/>
              <a:t>Bunkhumpornpat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Faculty of Science</a:t>
            </a:r>
          </a:p>
          <a:p>
            <a:r>
              <a:rPr lang="en-US" dirty="0"/>
              <a:t>Chiang Mai University</a:t>
            </a:r>
            <a:endParaRPr lang="th-TH" dirty="0"/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62375" y="404664"/>
            <a:ext cx="1619250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Linearly Separable Classes</a:t>
            </a:r>
            <a:endParaRPr lang="th-TH" dirty="0"/>
          </a:p>
        </p:txBody>
      </p:sp>
      <p:pic>
        <p:nvPicPr>
          <p:cNvPr id="8" name="Content Placeholder 7" descr="table 7.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1590451"/>
            <a:ext cx="6400800" cy="4214813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Linearly Separable Classes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dirty="0"/>
              <a:t> = (1, –1)</a:t>
            </a:r>
          </a:p>
          <a:p>
            <a:r>
              <a:rPr lang="en-US" dirty="0"/>
              <a:t>b = –1</a:t>
            </a:r>
          </a:p>
          <a:p>
            <a:r>
              <a:rPr lang="en-US" dirty="0"/>
              <a:t>Non-Homo :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– 1 = 0</a:t>
            </a:r>
          </a:p>
          <a:p>
            <a:r>
              <a:rPr lang="en-US" dirty="0"/>
              <a:t>O : Positive</a:t>
            </a:r>
          </a:p>
          <a:p>
            <a:pPr lvl="1"/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/>
              <a:t> + b &gt; 0</a:t>
            </a:r>
          </a:p>
          <a:p>
            <a:r>
              <a:rPr lang="en-US" dirty="0"/>
              <a:t>X : Negative</a:t>
            </a:r>
          </a:p>
          <a:p>
            <a:pPr lvl="1"/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/>
              <a:t> + b &lt; 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Mapping a Boundary Decision in</a:t>
            </a:r>
            <a:br>
              <a:rPr lang="en-US" dirty="0"/>
            </a:br>
            <a:r>
              <a:rPr lang="en-US" dirty="0"/>
              <a:t>a Homogeneous Form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Transformation from a d-dimensional space</a:t>
            </a:r>
            <a:br>
              <a:rPr lang="en-US" dirty="0"/>
            </a:br>
            <a:r>
              <a:rPr lang="en-US" dirty="0"/>
              <a:t>to a (d+1)-dimensional space</a:t>
            </a:r>
          </a:p>
          <a:p>
            <a:r>
              <a:rPr lang="en-US" dirty="0"/>
              <a:t>Adding 1 as the d+1</a:t>
            </a:r>
            <a:r>
              <a:rPr lang="en-US" baseline="30000" dirty="0"/>
              <a:t>th</a:t>
            </a:r>
            <a:r>
              <a:rPr lang="en-US" dirty="0"/>
              <a:t> Component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d+1</a:t>
            </a:r>
            <a:r>
              <a:rPr lang="en-US" dirty="0"/>
              <a:t> = 1</a:t>
            </a:r>
          </a:p>
          <a:p>
            <a:pPr lvl="1"/>
            <a:r>
              <a:rPr lang="en-US" dirty="0"/>
              <a:t>w</a:t>
            </a:r>
            <a:r>
              <a:rPr lang="en-US" baseline="-25000" dirty="0"/>
              <a:t>d+1</a:t>
            </a:r>
            <a:r>
              <a:rPr lang="en-US" dirty="0"/>
              <a:t> = b</a:t>
            </a:r>
          </a:p>
          <a:p>
            <a:r>
              <a:rPr lang="en-US" dirty="0"/>
              <a:t>f(x’) = </a:t>
            </a:r>
            <a:r>
              <a:rPr lang="en-US" dirty="0" err="1"/>
              <a:t>z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 err="1"/>
              <a:t>z</a:t>
            </a:r>
            <a:r>
              <a:rPr lang="en-US" baseline="30000" dirty="0" err="1"/>
              <a:t>t</a:t>
            </a:r>
            <a:r>
              <a:rPr lang="en-US" dirty="0"/>
              <a:t> = (w</a:t>
            </a:r>
            <a:r>
              <a:rPr lang="en-US" baseline="30000" dirty="0"/>
              <a:t>t</a:t>
            </a:r>
            <a:r>
              <a:rPr lang="en-US" dirty="0"/>
              <a:t>, b)</a:t>
            </a:r>
          </a:p>
          <a:p>
            <a:pPr lvl="1"/>
            <a:r>
              <a:rPr lang="en-US" dirty="0"/>
              <a:t>x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= (x, 1)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Mapping a Boundary Decision in</a:t>
            </a:r>
            <a:br>
              <a:rPr lang="en-US" dirty="0"/>
            </a:br>
            <a:r>
              <a:rPr lang="en-US" dirty="0"/>
              <a:t>a Homogeneous Form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Non-Homo :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– 1 = 0</a:t>
            </a:r>
          </a:p>
          <a:p>
            <a:r>
              <a:rPr lang="en-US" dirty="0"/>
              <a:t>Homo : </a:t>
            </a:r>
            <a:r>
              <a:rPr lang="en-US" dirty="0" err="1"/>
              <a:t>z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= 0</a:t>
            </a:r>
          </a:p>
          <a:p>
            <a:pPr lvl="1"/>
            <a:r>
              <a:rPr lang="en-US" dirty="0" err="1"/>
              <a:t>z</a:t>
            </a:r>
            <a:r>
              <a:rPr lang="en-US" baseline="30000" dirty="0" err="1"/>
              <a:t>t</a:t>
            </a:r>
            <a:r>
              <a:rPr lang="en-US" dirty="0"/>
              <a:t> = (1, – 1, –1)</a:t>
            </a:r>
          </a:p>
          <a:p>
            <a:pPr lvl="1"/>
            <a:r>
              <a:rPr lang="en-US" dirty="0"/>
              <a:t>x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= (x</a:t>
            </a:r>
            <a:r>
              <a:rPr lang="en-US" baseline="-25000" dirty="0"/>
              <a:t>1</a:t>
            </a:r>
            <a:r>
              <a:rPr lang="en-US" dirty="0"/>
              <a:t>, x</a:t>
            </a:r>
            <a:r>
              <a:rPr lang="en-US" baseline="-25000" dirty="0"/>
              <a:t>2</a:t>
            </a:r>
            <a:r>
              <a:rPr lang="en-US" dirty="0"/>
              <a:t>, 1)</a:t>
            </a:r>
          </a:p>
          <a:p>
            <a:r>
              <a:rPr lang="en-US" dirty="0"/>
              <a:t>We will use w</a:t>
            </a:r>
            <a:r>
              <a:rPr lang="en-US" baseline="30000" dirty="0"/>
              <a:t>t</a:t>
            </a:r>
            <a:r>
              <a:rPr lang="en-US" dirty="0"/>
              <a:t> and x instead of </a:t>
            </a:r>
            <a:r>
              <a:rPr lang="en-US" dirty="0" err="1"/>
              <a:t>z</a:t>
            </a:r>
            <a:r>
              <a:rPr lang="en-US" baseline="30000" dirty="0" err="1"/>
              <a:t>t</a:t>
            </a:r>
            <a:r>
              <a:rPr lang="en-US" dirty="0"/>
              <a:t> and x</a:t>
            </a:r>
            <a:r>
              <a:rPr lang="en-US" dirty="0">
                <a:sym typeface="Symbol"/>
              </a:rPr>
              <a:t>.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Normalisation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the patterns lie on the positive side of the line.</a:t>
            </a:r>
          </a:p>
          <a:p>
            <a:r>
              <a:rPr lang="en-US" dirty="0"/>
              <a:t>This is achieved by replacing every feature value of each pattern from class X by its negation including the d+1</a:t>
            </a:r>
            <a:r>
              <a:rPr lang="en-US" baseline="30000" dirty="0"/>
              <a:t>th</a:t>
            </a:r>
            <a:r>
              <a:rPr lang="en-US" dirty="0"/>
              <a:t> entry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Description of</a:t>
            </a:r>
            <a:br>
              <a:rPr lang="en-US" dirty="0"/>
            </a:br>
            <a:r>
              <a:rPr lang="en-US" dirty="0" err="1"/>
              <a:t>Normalised</a:t>
            </a:r>
            <a:r>
              <a:rPr lang="en-US" dirty="0"/>
              <a:t> 3-Dimensional Patterns</a:t>
            </a:r>
            <a:endParaRPr lang="th-TH" dirty="0"/>
          </a:p>
        </p:txBody>
      </p:sp>
      <p:pic>
        <p:nvPicPr>
          <p:cNvPr id="8" name="Content Placeholder 7" descr="table 7.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26469" y="1772816"/>
            <a:ext cx="4691063" cy="4298156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Perceptron Learning Algorithm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STEP 1: </a:t>
            </a:r>
            <a:r>
              <a:rPr lang="en-US" dirty="0" err="1"/>
              <a:t>Initialise</a:t>
            </a:r>
            <a:r>
              <a:rPr lang="en-US" dirty="0"/>
              <a:t> w as the null vector.</a:t>
            </a:r>
            <a:br>
              <a:rPr lang="en-US" dirty="0"/>
            </a:br>
            <a:r>
              <a:rPr lang="en-US" dirty="0"/>
              <a:t>In other words, set </a:t>
            </a:r>
            <a:r>
              <a:rPr lang="en-US" dirty="0" err="1"/>
              <a:t>i</a:t>
            </a:r>
            <a:r>
              <a:rPr lang="en-US" dirty="0"/>
              <a:t> = 1 and </a:t>
            </a:r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 = 0.</a:t>
            </a:r>
          </a:p>
          <a:p>
            <a:pPr>
              <a:buNone/>
            </a:pPr>
            <a:r>
              <a:rPr lang="en-US" dirty="0"/>
              <a:t>STEP 2: For j = 1 to n do</a:t>
            </a:r>
          </a:p>
          <a:p>
            <a:pPr>
              <a:buNone/>
            </a:pPr>
            <a:r>
              <a:rPr lang="en-US" dirty="0"/>
              <a:t>		    If </a:t>
            </a:r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baseline="-25000" dirty="0" err="1"/>
              <a:t>i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 0 then </a:t>
            </a:r>
            <a:r>
              <a:rPr lang="en-US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+ 1 and </a:t>
            </a:r>
            <a:r>
              <a:rPr lang="en-US" dirty="0" err="1">
                <a:sym typeface="Symbol"/>
              </a:rPr>
              <a:t>w</a:t>
            </a:r>
            <a:r>
              <a:rPr lang="en-US" baseline="30000" dirty="0" err="1"/>
              <a:t>t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= w</a:t>
            </a:r>
            <a:r>
              <a:rPr lang="en-US" baseline="30000" dirty="0"/>
              <a:t>t</a:t>
            </a:r>
            <a:r>
              <a:rPr lang="en-US" baseline="-25000" dirty="0">
                <a:sym typeface="Symbol"/>
              </a:rPr>
              <a:t>i–1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x</a:t>
            </a:r>
            <a:r>
              <a:rPr lang="en-US" baseline="-25000" dirty="0" err="1">
                <a:sym typeface="Symbol"/>
              </a:rPr>
              <a:t>j</a:t>
            </a:r>
            <a:endParaRPr lang="en-US" baseline="-25000" dirty="0">
              <a:sym typeface="Symbol"/>
            </a:endParaRPr>
          </a:p>
          <a:p>
            <a:pPr>
              <a:buNone/>
            </a:pPr>
            <a:r>
              <a:rPr lang="en-US" dirty="0">
                <a:sym typeface="Symbol"/>
              </a:rPr>
              <a:t>STEP 3: Repeat step 2 till the value of </a:t>
            </a:r>
            <a:r>
              <a:rPr lang="en-US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does not change during an entire iteration over all the n patterns.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of the Algorithm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1</a:t>
            </a:r>
            <a:r>
              <a:rPr lang="en-US" dirty="0"/>
              <a:t> = (0, 0, 0) and x</a:t>
            </a:r>
            <a:r>
              <a:rPr lang="en-US" baseline="30000" dirty="0"/>
              <a:t>t</a:t>
            </a:r>
            <a:r>
              <a:rPr lang="en-US" baseline="-25000" dirty="0"/>
              <a:t>1</a:t>
            </a:r>
            <a:r>
              <a:rPr lang="en-US" dirty="0"/>
              <a:t> = (–0.5, –3, –1)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= 0; 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 = w</a:t>
            </a:r>
            <a:r>
              <a:rPr lang="en-US" baseline="30000" dirty="0"/>
              <a:t>t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1</a:t>
            </a:r>
            <a:r>
              <a:rPr lang="en-US" dirty="0"/>
              <a:t> = (–0.5, –3, –1)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= 10.5 (&gt; 0), 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 = 8.75, 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4</a:t>
            </a:r>
            <a:r>
              <a:rPr lang="en-US" dirty="0"/>
              <a:t> = 9, </a:t>
            </a:r>
            <a:br>
              <a:rPr lang="en-US" dirty="0"/>
            </a:br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5</a:t>
            </a:r>
            <a:r>
              <a:rPr lang="en-US" dirty="0"/>
              <a:t> = 9.25</a:t>
            </a:r>
          </a:p>
          <a:p>
            <a:r>
              <a:rPr lang="en-US" dirty="0"/>
              <a:t>These patterns are properly classified by 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 and do not affect the weight vector.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6</a:t>
            </a:r>
            <a:r>
              <a:rPr lang="en-US" dirty="0"/>
              <a:t> = –6.25 (&lt; 0);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30000" dirty="0"/>
              <a:t>t</a:t>
            </a:r>
            <a:r>
              <a:rPr lang="en-US" baseline="-25000" dirty="0"/>
              <a:t>2</a:t>
            </a:r>
            <a:r>
              <a:rPr lang="en-US" dirty="0"/>
              <a:t> + x</a:t>
            </a:r>
            <a:r>
              <a:rPr lang="en-US" baseline="-25000" dirty="0"/>
              <a:t>6</a:t>
            </a:r>
            <a:r>
              <a:rPr lang="en-US" dirty="0"/>
              <a:t> = (4, –2, 0)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of the Algorithm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3</a:t>
            </a:r>
            <a:r>
              <a:rPr lang="en-US" dirty="0"/>
              <a:t> classifies x</a:t>
            </a:r>
            <a:r>
              <a:rPr lang="en-US" sz="3600" baseline="-25000" dirty="0"/>
              <a:t>7</a:t>
            </a:r>
            <a:r>
              <a:rPr lang="en-US" dirty="0"/>
              <a:t>, x</a:t>
            </a:r>
            <a:r>
              <a:rPr lang="en-US" sz="3600" baseline="-25000" dirty="0"/>
              <a:t>8</a:t>
            </a:r>
            <a:r>
              <a:rPr lang="en-US" dirty="0"/>
              <a:t>, x</a:t>
            </a:r>
            <a:r>
              <a:rPr lang="en-US" sz="3600" baseline="-25000" dirty="0"/>
              <a:t>9</a:t>
            </a:r>
            <a:r>
              <a:rPr lang="en-US" dirty="0"/>
              <a:t> and in the next iteration</a:t>
            </a:r>
            <a:br>
              <a:rPr lang="en-US" dirty="0"/>
            </a:br>
            <a:r>
              <a:rPr lang="en-US" dirty="0"/>
              <a:t>x</a:t>
            </a:r>
            <a:r>
              <a:rPr lang="en-US" sz="3600" baseline="-25000" dirty="0"/>
              <a:t>1</a:t>
            </a:r>
            <a:r>
              <a:rPr lang="en-US" dirty="0"/>
              <a:t>, x</a:t>
            </a:r>
            <a:r>
              <a:rPr lang="en-US" sz="3600" baseline="-25000" dirty="0"/>
              <a:t>2</a:t>
            </a:r>
            <a:r>
              <a:rPr lang="en-US" dirty="0"/>
              <a:t>, x</a:t>
            </a:r>
            <a:r>
              <a:rPr lang="en-US" sz="3600" baseline="-25000" dirty="0"/>
              <a:t>3</a:t>
            </a:r>
            <a:r>
              <a:rPr lang="en-US" dirty="0"/>
              <a:t>, and x</a:t>
            </a:r>
            <a:r>
              <a:rPr lang="en-US" sz="3600" baseline="-25000" dirty="0"/>
              <a:t>4</a:t>
            </a:r>
            <a:r>
              <a:rPr lang="en-US" dirty="0"/>
              <a:t> correctly.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sz="3600" baseline="-25000" dirty="0"/>
              <a:t>3</a:t>
            </a:r>
            <a:r>
              <a:rPr lang="en-US" dirty="0"/>
              <a:t>x</a:t>
            </a:r>
            <a:r>
              <a:rPr lang="en-US" sz="3600" baseline="-25000" dirty="0"/>
              <a:t>7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8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9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,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4</a:t>
            </a:r>
            <a:r>
              <a:rPr lang="en-US" dirty="0"/>
              <a:t> &gt; 0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x</a:t>
            </a:r>
            <a:r>
              <a:rPr lang="en-US" baseline="-25000" dirty="0"/>
              <a:t>5</a:t>
            </a:r>
            <a:r>
              <a:rPr lang="en-US" dirty="0"/>
              <a:t> = –1 (&lt; 0); w</a:t>
            </a:r>
            <a:r>
              <a:rPr lang="en-US" baseline="30000" dirty="0"/>
              <a:t>t</a:t>
            </a:r>
            <a:r>
              <a:rPr lang="en-US" baseline="-25000" dirty="0"/>
              <a:t>4</a:t>
            </a:r>
            <a:r>
              <a:rPr lang="en-US" dirty="0"/>
              <a:t> = w</a:t>
            </a:r>
            <a:r>
              <a:rPr lang="en-US" baseline="30000" dirty="0"/>
              <a:t>t</a:t>
            </a:r>
            <a:r>
              <a:rPr lang="en-US" baseline="-25000" dirty="0"/>
              <a:t>3</a:t>
            </a:r>
            <a:r>
              <a:rPr lang="en-US" dirty="0"/>
              <a:t> + x</a:t>
            </a:r>
            <a:r>
              <a:rPr lang="en-US" baseline="-25000" dirty="0"/>
              <a:t>5</a:t>
            </a:r>
            <a:r>
              <a:rPr lang="en-US" dirty="0"/>
              <a:t> = (2.5, –4.5, –1)</a:t>
            </a:r>
          </a:p>
          <a:p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baseline="-25000" dirty="0"/>
              <a:t>4</a:t>
            </a:r>
            <a:r>
              <a:rPr lang="en-US" dirty="0"/>
              <a:t> classifies x</a:t>
            </a:r>
            <a:r>
              <a:rPr lang="en-US" baseline="-25000" dirty="0"/>
              <a:t>6</a:t>
            </a:r>
            <a:r>
              <a:rPr lang="en-US" dirty="0"/>
              <a:t>, x</a:t>
            </a:r>
            <a:r>
              <a:rPr lang="en-US" baseline="-25000" dirty="0"/>
              <a:t>7</a:t>
            </a:r>
            <a:r>
              <a:rPr lang="en-US" dirty="0"/>
              <a:t>, x</a:t>
            </a:r>
            <a:r>
              <a:rPr lang="en-US" baseline="-25000" dirty="0"/>
              <a:t>8</a:t>
            </a:r>
            <a:r>
              <a:rPr lang="en-US" dirty="0"/>
              <a:t>, x</a:t>
            </a:r>
            <a:r>
              <a:rPr lang="en-US" baseline="-25000" dirty="0"/>
              <a:t>9</a:t>
            </a:r>
            <a:r>
              <a:rPr lang="en-US" dirty="0"/>
              <a:t>, x</a:t>
            </a:r>
            <a:r>
              <a:rPr lang="en-US" baseline="-25000" dirty="0"/>
              <a:t>1</a:t>
            </a:r>
            <a:r>
              <a:rPr lang="en-US" dirty="0"/>
              <a:t>, x</a:t>
            </a:r>
            <a:r>
              <a:rPr lang="en-US" baseline="-25000" dirty="0"/>
              <a:t>2</a:t>
            </a:r>
            <a:r>
              <a:rPr lang="en-US" dirty="0"/>
              <a:t>, x</a:t>
            </a:r>
            <a:r>
              <a:rPr lang="en-US" baseline="-25000" dirty="0"/>
              <a:t>3</a:t>
            </a:r>
            <a:r>
              <a:rPr lang="en-US" dirty="0"/>
              <a:t>, x</a:t>
            </a:r>
            <a:r>
              <a:rPr lang="en-US" baseline="-25000" dirty="0"/>
              <a:t>4</a:t>
            </a:r>
            <a:r>
              <a:rPr lang="en-US" dirty="0"/>
              <a:t>, and x</a:t>
            </a:r>
            <a:r>
              <a:rPr lang="en-US" baseline="-25000" dirty="0"/>
              <a:t>5</a:t>
            </a:r>
            <a:r>
              <a:rPr lang="en-US" dirty="0"/>
              <a:t> correctly so w</a:t>
            </a:r>
            <a:r>
              <a:rPr lang="en-US" baseline="30000" dirty="0"/>
              <a:t>t</a:t>
            </a:r>
            <a:r>
              <a:rPr lang="en-US" baseline="-25000" dirty="0"/>
              <a:t>4</a:t>
            </a:r>
            <a:r>
              <a:rPr lang="en-US" dirty="0"/>
              <a:t> is the desired vector.</a:t>
            </a:r>
          </a:p>
          <a:p>
            <a:r>
              <a:rPr lang="en-US" dirty="0"/>
              <a:t>2.5x</a:t>
            </a:r>
            <a:r>
              <a:rPr lang="en-US" baseline="-25000" dirty="0"/>
              <a:t>1</a:t>
            </a:r>
            <a:r>
              <a:rPr lang="en-US" dirty="0"/>
              <a:t> – 4.5x</a:t>
            </a:r>
            <a:r>
              <a:rPr lang="en-US" baseline="-25000" dirty="0"/>
              <a:t>2</a:t>
            </a:r>
            <a:r>
              <a:rPr lang="en-US" dirty="0"/>
              <a:t> – 1 = 0</a:t>
            </a:r>
          </a:p>
          <a:p>
            <a:r>
              <a:rPr lang="en-US" dirty="0"/>
              <a:t>5x</a:t>
            </a:r>
            <a:r>
              <a:rPr lang="en-US" baseline="-25000" dirty="0"/>
              <a:t>1</a:t>
            </a:r>
            <a:r>
              <a:rPr lang="en-US" dirty="0"/>
              <a:t> – 9x</a:t>
            </a:r>
            <a:r>
              <a:rPr lang="en-US" baseline="-25000" dirty="0"/>
              <a:t>2</a:t>
            </a:r>
            <a:r>
              <a:rPr lang="en-US" dirty="0"/>
              <a:t> – 2 = 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Multi-Class Problems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/>
              <a:t>	Suppose we have 3 classes: X, O, and *.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consider a pair of classes at a time,</a:t>
            </a:r>
            <a:br>
              <a:rPr lang="en-US" dirty="0"/>
            </a:br>
            <a:r>
              <a:rPr lang="en-US" dirty="0"/>
              <a:t>a majority of the decisions are in </a:t>
            </a:r>
            <a:r>
              <a:rPr lang="en-US" dirty="0" err="1"/>
              <a:t>favour</a:t>
            </a:r>
            <a:r>
              <a:rPr lang="en-US" dirty="0"/>
              <a:t> of assigning patterns (</a:t>
            </a:r>
            <a:r>
              <a:rPr lang="en-US" dirty="0" err="1"/>
              <a:t>w</a:t>
            </a:r>
            <a:r>
              <a:rPr lang="en-US" baseline="-25000" dirty="0" err="1"/>
              <a:t>XO</a:t>
            </a:r>
            <a:r>
              <a:rPr lang="en-US" dirty="0"/>
              <a:t>, </a:t>
            </a:r>
            <a:r>
              <a:rPr lang="en-US" dirty="0" err="1"/>
              <a:t>w</a:t>
            </a:r>
            <a:r>
              <a:rPr lang="en-US" baseline="-25000" dirty="0" err="1"/>
              <a:t>X</a:t>
            </a:r>
            <a:r>
              <a:rPr lang="en-US" baseline="-25000" dirty="0"/>
              <a:t>*</a:t>
            </a:r>
            <a:r>
              <a:rPr lang="en-US" dirty="0"/>
              <a:t>, and </a:t>
            </a:r>
            <a:r>
              <a:rPr lang="en-US" dirty="0" err="1"/>
              <a:t>w</a:t>
            </a:r>
            <a:r>
              <a:rPr lang="en-US" baseline="-25000" dirty="0" err="1"/>
              <a:t>O</a:t>
            </a:r>
            <a:r>
              <a:rPr lang="en-US" baseline="-25000" dirty="0"/>
              <a:t>*</a:t>
            </a:r>
            <a:r>
              <a:rPr lang="en-US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consider two-class problems; </a:t>
            </a:r>
            <a:r>
              <a:rPr lang="en-US" dirty="0" err="1"/>
              <a:t>C</a:t>
            </a:r>
            <a:r>
              <a:rPr lang="en-US" baseline="-25000" dirty="0" err="1"/>
              <a:t>i</a:t>
            </a:r>
            <a:r>
              <a:rPr lang="en-US" dirty="0"/>
              <a:t> and </a:t>
            </a:r>
            <a:r>
              <a:rPr lang="en-US" dirty="0" err="1"/>
              <a:t>C</a:t>
            </a:r>
            <a:r>
              <a:rPr lang="en-US" dirty="0" err="1">
                <a:sym typeface="Symbol"/>
              </a:rPr>
              <a:t></a:t>
            </a:r>
            <a:r>
              <a:rPr lang="en-US" baseline="-25000" dirty="0" err="1"/>
              <a:t>i</a:t>
            </a:r>
            <a:r>
              <a:rPr lang="en-US" dirty="0"/>
              <a:t> where </a:t>
            </a:r>
            <a:r>
              <a:rPr lang="en-US" dirty="0" err="1"/>
              <a:t>C</a:t>
            </a:r>
            <a:r>
              <a:rPr lang="en-US" dirty="0" err="1">
                <a:sym typeface="Symbol"/>
              </a:rPr>
              <a:t>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>
                <a:sym typeface="Symbol"/>
              </a:rPr>
              <a:t></a:t>
            </a:r>
            <a:r>
              <a:rPr lang="en-US" baseline="30000" dirty="0" err="1">
                <a:sym typeface="Symbol"/>
              </a:rPr>
              <a:t>C</a:t>
            </a:r>
            <a:r>
              <a:rPr lang="en-US" baseline="-25000" dirty="0" err="1">
                <a:sym typeface="Symbol"/>
              </a:rPr>
              <a:t>j</a:t>
            </a:r>
            <a:r>
              <a:rPr lang="en-US" baseline="-25000" dirty="0">
                <a:sym typeface="Symbol"/>
              </a:rPr>
              <a:t>=1;j1</a:t>
            </a:r>
            <a:r>
              <a:rPr lang="en-US" dirty="0">
                <a:sym typeface="Symbol"/>
              </a:rPr>
              <a:t>C</a:t>
            </a:r>
            <a:r>
              <a:rPr lang="en-US" baseline="-25000" dirty="0">
                <a:sym typeface="Symbol"/>
              </a:rPr>
              <a:t>j</a:t>
            </a:r>
            <a:r>
              <a:rPr lang="en-US" dirty="0">
                <a:sym typeface="Symbol"/>
              </a:rPr>
              <a:t>, learning a linear </a:t>
            </a:r>
            <a:r>
              <a:rPr lang="en-US" dirty="0" err="1">
                <a:sym typeface="Symbol"/>
              </a:rPr>
              <a:t>discriminant</a:t>
            </a:r>
            <a:r>
              <a:rPr lang="en-US" dirty="0">
                <a:sym typeface="Symbol"/>
              </a:rPr>
              <a:t> function to classify each of these problems </a:t>
            </a:r>
            <a:r>
              <a:rPr lang="en-US" dirty="0"/>
              <a:t>(</a:t>
            </a:r>
            <a:r>
              <a:rPr lang="en-US" dirty="0" err="1"/>
              <a:t>w</a:t>
            </a:r>
            <a:r>
              <a:rPr lang="en-US" baseline="-25000" dirty="0" err="1"/>
              <a:t>X</a:t>
            </a:r>
            <a:r>
              <a:rPr lang="en-US" dirty="0"/>
              <a:t>, </a:t>
            </a:r>
            <a:r>
              <a:rPr lang="en-US" dirty="0" err="1"/>
              <a:t>w</a:t>
            </a:r>
            <a:r>
              <a:rPr lang="en-US" baseline="-25000" dirty="0" err="1"/>
              <a:t>O</a:t>
            </a:r>
            <a:r>
              <a:rPr lang="en-US" dirty="0"/>
              <a:t>, and w</a:t>
            </a:r>
            <a:r>
              <a:rPr lang="en-US" baseline="-25000" dirty="0"/>
              <a:t>*</a:t>
            </a:r>
            <a:r>
              <a:rPr lang="en-US" dirty="0"/>
              <a:t>).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 how to classify patterns using a linear decision boundary</a:t>
            </a:r>
          </a:p>
          <a:p>
            <a:r>
              <a:rPr lang="en-US" dirty="0"/>
              <a:t>Understand the intricacies of the perceptron learning algorithm and how it is used to learn weight vectors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Neuron</a:t>
            </a:r>
          </a:p>
          <a:p>
            <a:pPr lvl="1"/>
            <a:r>
              <a:rPr lang="en-US" dirty="0"/>
              <a:t>communicates with other neurons</a:t>
            </a:r>
          </a:p>
          <a:p>
            <a:r>
              <a:rPr lang="en-US" dirty="0"/>
              <a:t>Electrochemical Signal</a:t>
            </a:r>
          </a:p>
          <a:p>
            <a:pPr lvl="1"/>
            <a:r>
              <a:rPr lang="en-US" dirty="0"/>
              <a:t>received by neurons</a:t>
            </a:r>
          </a:p>
          <a:p>
            <a:r>
              <a:rPr lang="en-US" dirty="0"/>
              <a:t>Synapse</a:t>
            </a:r>
          </a:p>
          <a:p>
            <a:pPr lvl="1"/>
            <a:r>
              <a:rPr lang="en-US" dirty="0"/>
              <a:t>combines signals</a:t>
            </a:r>
          </a:p>
          <a:p>
            <a:r>
              <a:rPr lang="en-US" dirty="0"/>
              <a:t>Axon</a:t>
            </a:r>
          </a:p>
          <a:p>
            <a:pPr lvl="1"/>
            <a:r>
              <a:rPr lang="en-US" dirty="0"/>
              <a:t>sends out an output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starts by taking random weights.</a:t>
            </a:r>
          </a:p>
          <a:p>
            <a:r>
              <a:rPr lang="en-US" dirty="0"/>
              <a:t>If the output is correct, then nothing is done to the weights in the network.</a:t>
            </a:r>
          </a:p>
          <a:p>
            <a:r>
              <a:rPr lang="en-US" dirty="0"/>
              <a:t>If the output is wrong, the error is calculated and it is used to update all the weights in the work.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Brain</a:t>
            </a:r>
            <a:endParaRPr lang="th-TH" dirty="0"/>
          </a:p>
        </p:txBody>
      </p:sp>
      <p:pic>
        <p:nvPicPr>
          <p:cNvPr id="8" name="Content Placeholder 7" descr="106_neuron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00125" y="1235546"/>
            <a:ext cx="7143750" cy="485775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Artificial Neuron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input to the neuron is weighted and summed up and if this aggregate exceeds a threshold, the neuron outputs a signal.</a:t>
            </a:r>
          </a:p>
          <a:p>
            <a:r>
              <a:rPr lang="en-US" dirty="0"/>
              <a:t>Inputs : x</a:t>
            </a:r>
            <a:r>
              <a:rPr lang="en-US" baseline="-25000" dirty="0"/>
              <a:t>1</a:t>
            </a:r>
            <a:r>
              <a:rPr lang="en-US" dirty="0"/>
              <a:t>, x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endParaRPr lang="en-US" dirty="0"/>
          </a:p>
          <a:p>
            <a:r>
              <a:rPr lang="en-US" dirty="0"/>
              <a:t>Weights : w</a:t>
            </a:r>
            <a:r>
              <a:rPr lang="en-US" baseline="-25000" dirty="0"/>
              <a:t>1</a:t>
            </a:r>
            <a:r>
              <a:rPr lang="en-US" dirty="0"/>
              <a:t>, w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endParaRPr lang="en-US" baseline="-25000" dirty="0"/>
          </a:p>
          <a:p>
            <a:r>
              <a:rPr lang="en-US" dirty="0"/>
              <a:t>Activation : a = w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 </a:t>
            </a:r>
            <a:r>
              <a:rPr lang="en-US" dirty="0"/>
              <a:t>+ w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+ … + 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endParaRPr lang="en-US" dirty="0"/>
          </a:p>
          <a:p>
            <a:r>
              <a:rPr lang="en-US" dirty="0"/>
              <a:t>Output : o</a:t>
            </a:r>
          </a:p>
          <a:p>
            <a:r>
              <a:rPr lang="en-US" dirty="0"/>
              <a:t>Threshold : t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Patterns Represented in Feature Space</a:t>
            </a:r>
            <a:endParaRPr lang="th-TH" dirty="0"/>
          </a:p>
        </p:txBody>
      </p:sp>
      <p:pic>
        <p:nvPicPr>
          <p:cNvPr id="9" name="Content Placeholder 8" descr="figure 7.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44141" y="1556792"/>
            <a:ext cx="7655719" cy="4310063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Threshold Activation Function</a:t>
            </a:r>
            <a:endParaRPr lang="th-TH" dirty="0"/>
          </a:p>
        </p:txBody>
      </p:sp>
      <p:pic>
        <p:nvPicPr>
          <p:cNvPr id="8" name="Content Placeholder 7" descr="figure 7.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95438" y="1804764"/>
            <a:ext cx="5953125" cy="400050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25</a:t>
            </a:fld>
            <a:endParaRPr lang="th-TH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Threshold Activation Function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 = 1 if a </a:t>
            </a:r>
            <a:r>
              <a:rPr lang="en-US" dirty="0">
                <a:sym typeface="Symbol"/>
              </a:rPr>
              <a:t> t</a:t>
            </a:r>
          </a:p>
          <a:p>
            <a:r>
              <a:rPr lang="en-US" dirty="0"/>
              <a:t>o = 0 if </a:t>
            </a:r>
            <a:r>
              <a:rPr lang="en-US"/>
              <a:t>a </a:t>
            </a:r>
            <a:r>
              <a:rPr lang="en-US">
                <a:sym typeface="Symbol"/>
              </a:rPr>
              <a:t>&lt; </a:t>
            </a:r>
            <a:r>
              <a:rPr lang="en-US" dirty="0">
                <a:sym typeface="Symbol"/>
              </a:rPr>
              <a:t>t</a:t>
            </a:r>
          </a:p>
          <a:p>
            <a:r>
              <a:rPr lang="en-US" dirty="0">
                <a:sym typeface="Symbol"/>
              </a:rPr>
              <a:t>a = </a:t>
            </a:r>
            <a:r>
              <a:rPr lang="en-US" dirty="0"/>
              <a:t>w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 </a:t>
            </a:r>
            <a:r>
              <a:rPr lang="en-US" dirty="0"/>
              <a:t>+ w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= 5x</a:t>
            </a:r>
            <a:r>
              <a:rPr lang="en-US" baseline="-25000" dirty="0"/>
              <a:t>1</a:t>
            </a:r>
            <a:r>
              <a:rPr lang="en-US" dirty="0"/>
              <a:t> – 9x</a:t>
            </a:r>
            <a:r>
              <a:rPr lang="en-US" baseline="-25000" dirty="0"/>
              <a:t>2</a:t>
            </a:r>
          </a:p>
          <a:p>
            <a:r>
              <a:rPr lang="en-US" dirty="0">
                <a:sym typeface="Symbol"/>
              </a:rPr>
              <a:t>t = 2</a:t>
            </a:r>
          </a:p>
          <a:p>
            <a:r>
              <a:rPr lang="en-US" dirty="0"/>
              <a:t>O : a </a:t>
            </a:r>
            <a:r>
              <a:rPr lang="en-US" dirty="0">
                <a:sym typeface="Symbol"/>
              </a:rPr>
              <a:t>&gt; 2 (o = 1)</a:t>
            </a:r>
          </a:p>
          <a:p>
            <a:r>
              <a:rPr lang="en-US" dirty="0"/>
              <a:t>X : a </a:t>
            </a:r>
            <a:r>
              <a:rPr lang="en-US" dirty="0">
                <a:sym typeface="Symbol"/>
              </a:rPr>
              <a:t>&lt; 2 (o = 0)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26</a:t>
            </a:fld>
            <a:endParaRPr lang="th-TH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Perceptron for 5x</a:t>
            </a:r>
            <a:r>
              <a:rPr lang="en-US" baseline="-25000" dirty="0"/>
              <a:t>1</a:t>
            </a:r>
            <a:r>
              <a:rPr lang="en-US" dirty="0"/>
              <a:t> – 9x</a:t>
            </a:r>
            <a:r>
              <a:rPr lang="en-US" baseline="-25000" dirty="0"/>
              <a:t>2</a:t>
            </a:r>
            <a:r>
              <a:rPr lang="en-US" dirty="0"/>
              <a:t> = 2</a:t>
            </a:r>
            <a:endParaRPr lang="th-TH" dirty="0"/>
          </a:p>
        </p:txBody>
      </p:sp>
      <p:pic>
        <p:nvPicPr>
          <p:cNvPr id="8" name="Content Placeholder 7" descr="figure 7.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54881" y="2112169"/>
            <a:ext cx="7234238" cy="2633663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27</a:t>
            </a:fld>
            <a:endParaRPr lang="th-TH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Feed-Forward Network</a:t>
            </a:r>
            <a:endParaRPr lang="th-TH" dirty="0"/>
          </a:p>
        </p:txBody>
      </p:sp>
      <p:pic>
        <p:nvPicPr>
          <p:cNvPr id="8" name="Content Placeholder 7" descr="figure 7.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0688" y="1399376"/>
            <a:ext cx="5762625" cy="469392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28</a:t>
            </a:fld>
            <a:endParaRPr lang="th-TH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Feed-Forward Network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Linear Decision Boundary</a:t>
            </a:r>
          </a:p>
          <a:p>
            <a:r>
              <a:rPr lang="en-US" dirty="0"/>
              <a:t>The number of input nodes : d</a:t>
            </a:r>
          </a:p>
          <a:p>
            <a:r>
              <a:rPr lang="en-US" dirty="0"/>
              <a:t>The number of output nodes : m</a:t>
            </a:r>
          </a:p>
          <a:p>
            <a:r>
              <a:rPr lang="en-US" dirty="0"/>
              <a:t>5x</a:t>
            </a:r>
            <a:r>
              <a:rPr lang="en-US" baseline="-25000" dirty="0"/>
              <a:t>1</a:t>
            </a:r>
            <a:r>
              <a:rPr lang="en-US" dirty="0"/>
              <a:t> – 9x</a:t>
            </a:r>
            <a:r>
              <a:rPr lang="en-US" baseline="-25000" dirty="0"/>
              <a:t>2</a:t>
            </a:r>
            <a:r>
              <a:rPr lang="en-US" dirty="0"/>
              <a:t> = 2</a:t>
            </a:r>
          </a:p>
          <a:p>
            <a:pPr lvl="1"/>
            <a:r>
              <a:rPr lang="en-US" dirty="0"/>
              <a:t>d = 2</a:t>
            </a:r>
          </a:p>
          <a:p>
            <a:pPr lvl="1"/>
            <a:r>
              <a:rPr lang="en-US" dirty="0"/>
              <a:t>m = 1</a:t>
            </a:r>
          </a:p>
          <a:p>
            <a:pPr lvl="1"/>
            <a:r>
              <a:rPr lang="en-US" dirty="0"/>
              <a:t>w</a:t>
            </a:r>
            <a:r>
              <a:rPr lang="en-US" baseline="-25000" dirty="0"/>
              <a:t>11</a:t>
            </a:r>
            <a:r>
              <a:rPr lang="en-US" dirty="0"/>
              <a:t> = 5</a:t>
            </a:r>
          </a:p>
          <a:p>
            <a:pPr lvl="1"/>
            <a:r>
              <a:rPr lang="en-US" dirty="0"/>
              <a:t>w</a:t>
            </a:r>
            <a:r>
              <a:rPr lang="en-US" baseline="-25000" dirty="0"/>
              <a:t>21</a:t>
            </a:r>
            <a:r>
              <a:rPr lang="en-US" dirty="0"/>
              <a:t> = –9</a:t>
            </a:r>
          </a:p>
          <a:p>
            <a:pPr lvl="1"/>
            <a:r>
              <a:rPr lang="en-US" dirty="0"/>
              <a:t>t = 2 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29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Discover neural networks and how they were evolved from studying the human brain</a:t>
            </a:r>
          </a:p>
          <a:p>
            <a:r>
              <a:rPr lang="en-US" dirty="0"/>
              <a:t>Know what is meant by support vector machines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Feed-Forward Network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activation at the output unit </a:t>
            </a:r>
            <a:r>
              <a:rPr lang="en-US" dirty="0" err="1"/>
              <a:t>i</a:t>
            </a:r>
            <a:r>
              <a:rPr lang="en-US" dirty="0"/>
              <a:t> (1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 </a:t>
            </a:r>
            <a:r>
              <a:rPr lang="en-US" dirty="0"/>
              <a:t>m)</a:t>
            </a:r>
          </a:p>
          <a:p>
            <a:pPr lvl="1"/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/>
              <a:t> = w</a:t>
            </a:r>
            <a:r>
              <a:rPr lang="en-US" baseline="-25000" dirty="0"/>
              <a:t>1i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w</a:t>
            </a:r>
            <a:r>
              <a:rPr lang="en-US" baseline="-25000" dirty="0"/>
              <a:t>2i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+ … + </a:t>
            </a:r>
            <a:r>
              <a:rPr lang="en-US" dirty="0" err="1"/>
              <a:t>w</a:t>
            </a:r>
            <a:r>
              <a:rPr lang="en-US" baseline="-25000" dirty="0" err="1"/>
              <a:t>di</a:t>
            </a:r>
            <a:r>
              <a:rPr lang="en-US" dirty="0" err="1"/>
              <a:t>x</a:t>
            </a:r>
            <a:r>
              <a:rPr lang="en-US" baseline="-25000" dirty="0" err="1"/>
              <a:t>d</a:t>
            </a:r>
            <a:endParaRPr lang="en-US" baseline="-25000" dirty="0"/>
          </a:p>
          <a:p>
            <a:r>
              <a:rPr lang="en-US" dirty="0"/>
              <a:t>The correct output at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output node :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endParaRPr lang="en-US" dirty="0"/>
          </a:p>
          <a:p>
            <a:r>
              <a:rPr lang="en-US" dirty="0"/>
              <a:t>The output at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output node : </a:t>
            </a:r>
            <a:r>
              <a:rPr lang="en-US" dirty="0" err="1"/>
              <a:t>o</a:t>
            </a:r>
            <a:r>
              <a:rPr lang="en-US" baseline="-25000" dirty="0" err="1"/>
              <a:t>i</a:t>
            </a:r>
            <a:r>
              <a:rPr lang="en-US" dirty="0"/>
              <a:t> = f(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/>
              <a:t>)</a:t>
            </a:r>
          </a:p>
          <a:p>
            <a:r>
              <a:rPr lang="en-US" dirty="0"/>
              <a:t>The error at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output node :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 – </a:t>
            </a:r>
            <a:r>
              <a:rPr lang="en-US" dirty="0" err="1"/>
              <a:t>o</a:t>
            </a:r>
            <a:r>
              <a:rPr lang="en-US" baseline="-25000" dirty="0" err="1"/>
              <a:t>i</a:t>
            </a:r>
            <a:endParaRPr lang="en-US" baseline="-25000" dirty="0"/>
          </a:p>
          <a:p>
            <a:pPr lvl="1"/>
            <a:r>
              <a:rPr lang="en-US" dirty="0"/>
              <a:t>Back-Propagation : Updating the weights</a:t>
            </a:r>
          </a:p>
          <a:p>
            <a:pPr lvl="1"/>
            <a:r>
              <a:rPr lang="en-US" dirty="0" err="1"/>
              <a:t>Minimise</a:t>
            </a:r>
            <a:endParaRPr lang="en-US" dirty="0"/>
          </a:p>
          <a:p>
            <a:r>
              <a:rPr lang="en-US" dirty="0"/>
              <a:t>The updated weight between the </a:t>
            </a:r>
            <a:r>
              <a:rPr lang="en-US" dirty="0" err="1"/>
              <a:t>j</a:t>
            </a:r>
            <a:r>
              <a:rPr lang="en-US" baseline="30000" dirty="0" err="1"/>
              <a:t>th</a:t>
            </a:r>
            <a:r>
              <a:rPr lang="en-US" dirty="0"/>
              <a:t> input node and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output node</a:t>
            </a:r>
          </a:p>
          <a:p>
            <a:pPr lvl="1"/>
            <a:r>
              <a:rPr lang="en-US" dirty="0"/>
              <a:t>w</a:t>
            </a:r>
            <a:r>
              <a:rPr lang="en-US" baseline="-25000" dirty="0"/>
              <a:t>ji</a:t>
            </a:r>
            <a:r>
              <a:rPr lang="en-US" dirty="0"/>
              <a:t> = w</a:t>
            </a:r>
            <a:r>
              <a:rPr lang="en-US" baseline="-25000" dirty="0"/>
              <a:t>ji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  </a:t>
            </a:r>
            <a:r>
              <a:rPr lang="en-US" dirty="0" err="1">
                <a:sym typeface="Symbol"/>
              </a:rPr>
              <a:t>x</a:t>
            </a:r>
            <a:r>
              <a:rPr lang="en-US" baseline="-25000" dirty="0" err="1">
                <a:sym typeface="Symbol"/>
              </a:rPr>
              <a:t>j</a:t>
            </a:r>
            <a:r>
              <a:rPr lang="en-US" dirty="0">
                <a:sym typeface="Symbol"/>
              </a:rPr>
              <a:t>  </a:t>
            </a:r>
            <a:r>
              <a:rPr lang="en-US" dirty="0" err="1">
                <a:sym typeface="Symbol"/>
              </a:rPr>
              <a:t>e</a:t>
            </a:r>
            <a:r>
              <a:rPr lang="en-US" baseline="-25000" dirty="0" err="1">
                <a:sym typeface="Symbol"/>
              </a:rPr>
              <a:t>j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30</a:t>
            </a:fld>
            <a:endParaRPr lang="th-TH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Four-dimensional data with</a:t>
            </a:r>
            <a:br>
              <a:rPr lang="en-US" dirty="0"/>
            </a:br>
            <a:r>
              <a:rPr lang="en-US" dirty="0"/>
              <a:t>two output units</a:t>
            </a:r>
            <a:endParaRPr lang="th-TH" dirty="0"/>
          </a:p>
        </p:txBody>
      </p:sp>
      <p:pic>
        <p:nvPicPr>
          <p:cNvPr id="8" name="Content Placeholder 7" descr="table 7.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78781" y="2371725"/>
            <a:ext cx="5786438" cy="211455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31</a:t>
            </a:fld>
            <a:endParaRPr lang="th-TH" sz="2000" dirty="0"/>
          </a:p>
        </p:txBody>
      </p:sp>
      <p:pic>
        <p:nvPicPr>
          <p:cNvPr id="9" name="Content Placeholder 7" descr="table 7.5.jpg">
            <a:extLst>
              <a:ext uri="{FF2B5EF4-FFF2-40B4-BE49-F238E27FC236}">
                <a16:creationId xmlns:a16="http://schemas.microsoft.com/office/drawing/2014/main" id="{46EC033A-AEE5-4C1C-8C7D-F87EB6EC317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1181" y="2524125"/>
            <a:ext cx="5786438" cy="211455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Initialization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dirty="0"/>
              <a:t>d = 4</a:t>
            </a:r>
          </a:p>
          <a:p>
            <a:pPr>
              <a:lnSpc>
                <a:spcPct val="80000"/>
              </a:lnSpc>
            </a:pPr>
            <a:r>
              <a:rPr lang="en-US" sz="3000" dirty="0"/>
              <a:t>m = 2</a:t>
            </a:r>
          </a:p>
          <a:p>
            <a:pPr>
              <a:lnSpc>
                <a:spcPct val="80000"/>
              </a:lnSpc>
            </a:pPr>
            <a:r>
              <a:rPr lang="en-US" sz="3000" dirty="0"/>
              <a:t>w</a:t>
            </a:r>
            <a:r>
              <a:rPr lang="en-US" sz="3000" baseline="-25000" dirty="0"/>
              <a:t>ji</a:t>
            </a:r>
            <a:r>
              <a:rPr lang="en-US" sz="3000" dirty="0"/>
              <a:t> = 0.5 for 1 </a:t>
            </a:r>
            <a:r>
              <a:rPr lang="en-US" sz="3000" dirty="0">
                <a:sym typeface="Symbol"/>
              </a:rPr>
              <a:t></a:t>
            </a:r>
            <a:r>
              <a:rPr lang="en-US" sz="3000" dirty="0"/>
              <a:t> j </a:t>
            </a:r>
            <a:r>
              <a:rPr lang="en-US" sz="3000" dirty="0">
                <a:sym typeface="Symbol"/>
              </a:rPr>
              <a:t></a:t>
            </a:r>
            <a:r>
              <a:rPr lang="en-US" sz="3000" dirty="0"/>
              <a:t> 4 and </a:t>
            </a:r>
            <a:r>
              <a:rPr lang="en-US" sz="3000" dirty="0" err="1"/>
              <a:t>i</a:t>
            </a:r>
            <a:r>
              <a:rPr lang="en-US" sz="3000" dirty="0"/>
              <a:t> = 1, 2</a:t>
            </a:r>
          </a:p>
          <a:p>
            <a:pPr>
              <a:lnSpc>
                <a:spcPct val="80000"/>
              </a:lnSpc>
            </a:pPr>
            <a:r>
              <a:rPr lang="en-US" sz="3000" dirty="0"/>
              <a:t>t = 0</a:t>
            </a:r>
          </a:p>
          <a:p>
            <a:pPr>
              <a:lnSpc>
                <a:spcPct val="80000"/>
              </a:lnSpc>
            </a:pPr>
            <a:r>
              <a:rPr lang="en-US" sz="3000" dirty="0">
                <a:sym typeface="Symbol"/>
              </a:rPr>
              <a:t> = 0.5</a:t>
            </a:r>
            <a:endParaRPr lang="en-US" sz="3000" dirty="0"/>
          </a:p>
          <a:p>
            <a:pPr>
              <a:lnSpc>
                <a:spcPct val="80000"/>
              </a:lnSpc>
            </a:pPr>
            <a:endParaRPr lang="en-US" sz="3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32</a:t>
            </a:fld>
            <a:endParaRPr lang="th-TH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1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=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1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= 0.5 &gt; 0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=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1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= 0.5 &gt; 0</a:t>
            </a:r>
          </a:p>
          <a:p>
            <a:pPr lvl="0"/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&gt; t so</a:t>
            </a:r>
            <a:r>
              <a:rPr lang="th-TH" dirty="0"/>
              <a:t> </a:t>
            </a:r>
            <a:r>
              <a:rPr lang="en-US" dirty="0"/>
              <a:t>o</a:t>
            </a:r>
            <a:r>
              <a:rPr lang="en-US" baseline="-25000" dirty="0"/>
              <a:t>1</a:t>
            </a:r>
            <a:r>
              <a:rPr lang="en-US" dirty="0"/>
              <a:t> = 1</a:t>
            </a:r>
            <a:r>
              <a:rPr lang="th-TH" dirty="0"/>
              <a:t> </a:t>
            </a:r>
            <a:r>
              <a:rPr lang="en-US" dirty="0"/>
              <a:t>and then e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– o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/>
              <a:t> = 1 – 1 = 0</a:t>
            </a:r>
            <a:endParaRPr lang="th-TH" dirty="0"/>
          </a:p>
          <a:p>
            <a:pPr lvl="0"/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&gt; t so</a:t>
            </a:r>
            <a:r>
              <a:rPr lang="th-TH" dirty="0"/>
              <a:t>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= 1</a:t>
            </a:r>
            <a:r>
              <a:rPr lang="th-TH" dirty="0"/>
              <a:t> </a:t>
            </a:r>
            <a:r>
              <a:rPr lang="en-US" dirty="0"/>
              <a:t>and then e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– 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= 0 – 1 = -1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33</a:t>
            </a:fld>
            <a:endParaRPr lang="th-TH" sz="2000" dirty="0"/>
          </a:p>
        </p:txBody>
      </p:sp>
      <p:pic>
        <p:nvPicPr>
          <p:cNvPr id="4" name="Content Placeholder 7" descr="table 7.5.jpg">
            <a:extLst>
              <a:ext uri="{FF2B5EF4-FFF2-40B4-BE49-F238E27FC236}">
                <a16:creationId xmlns:a16="http://schemas.microsoft.com/office/drawing/2014/main" id="{C6CD3E5E-3DCF-4B2B-9E41-FAD2FF1424A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8781" y="3998422"/>
            <a:ext cx="5786438" cy="211455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9E0D82-E10B-44FE-A941-7A09DC15512F}"/>
              </a:ext>
            </a:extLst>
          </p:cNvPr>
          <p:cNvCxnSpPr/>
          <p:nvPr/>
        </p:nvCxnSpPr>
        <p:spPr>
          <a:xfrm>
            <a:off x="2555776" y="4869160"/>
            <a:ext cx="45365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1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21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31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41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34</a:t>
            </a:fld>
            <a:endParaRPr lang="th-TH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CA52-5794-4F3A-8FA6-7C72398587D7}"/>
              </a:ext>
            </a:extLst>
          </p:cNvPr>
          <p:cNvSpPr txBox="1"/>
          <p:nvPr/>
        </p:nvSpPr>
        <p:spPr>
          <a:xfrm>
            <a:off x="539552" y="116376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OLD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  x  </a:t>
            </a:r>
            <a:r>
              <a:rPr lang="en-US" dirty="0" err="1">
                <a:solidFill>
                  <a:srgbClr val="FF0000"/>
                </a:solidFill>
                <a:sym typeface="Symbol"/>
              </a:rPr>
              <a:t>e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1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pic>
        <p:nvPicPr>
          <p:cNvPr id="11" name="Content Placeholder 7" descr="table 7.5.jpg">
            <a:extLst>
              <a:ext uri="{FF2B5EF4-FFF2-40B4-BE49-F238E27FC236}">
                <a16:creationId xmlns:a16="http://schemas.microsoft.com/office/drawing/2014/main" id="{59859883-B563-43EF-925F-F8F136429F2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8781" y="3998422"/>
            <a:ext cx="5786438" cy="21145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4BCB7A-28BD-4A59-B715-E5F8675AEB8C}"/>
              </a:ext>
            </a:extLst>
          </p:cNvPr>
          <p:cNvCxnSpPr/>
          <p:nvPr/>
        </p:nvCxnSpPr>
        <p:spPr>
          <a:xfrm>
            <a:off x="2555776" y="4869160"/>
            <a:ext cx="45365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1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</a:t>
            </a:r>
            <a:r>
              <a:rPr lang="en-US" dirty="0">
                <a:solidFill>
                  <a:srgbClr val="FF0000"/>
                </a:solidFill>
              </a:rPr>
              <a:t>0.0 *change</a:t>
            </a:r>
          </a:p>
          <a:p>
            <a:r>
              <a:rPr lang="en-US" dirty="0"/>
              <a:t>w</a:t>
            </a:r>
            <a:r>
              <a:rPr lang="en-US" baseline="-25000" dirty="0"/>
              <a:t>22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0.5</a:t>
            </a:r>
          </a:p>
          <a:p>
            <a:r>
              <a:rPr lang="en-US" dirty="0"/>
              <a:t>w</a:t>
            </a:r>
            <a:r>
              <a:rPr lang="en-US" baseline="-25000" dirty="0"/>
              <a:t>32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0.5</a:t>
            </a:r>
          </a:p>
          <a:p>
            <a:r>
              <a:rPr lang="en-US" dirty="0"/>
              <a:t>w</a:t>
            </a:r>
            <a:r>
              <a:rPr lang="en-US" baseline="-25000" dirty="0"/>
              <a:t>42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0.5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35</a:t>
            </a:fld>
            <a:endParaRPr lang="th-TH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F063D6-67F4-4A15-B391-AF41ABD2970A}"/>
              </a:ext>
            </a:extLst>
          </p:cNvPr>
          <p:cNvSpPr txBox="1"/>
          <p:nvPr/>
        </p:nvSpPr>
        <p:spPr>
          <a:xfrm>
            <a:off x="755576" y="1137796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OLD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  x  </a:t>
            </a:r>
            <a:r>
              <a:rPr lang="en-US" dirty="0" err="1">
                <a:solidFill>
                  <a:srgbClr val="FF0000"/>
                </a:solidFill>
                <a:sym typeface="Symbol"/>
              </a:rPr>
              <a:t>e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pic>
        <p:nvPicPr>
          <p:cNvPr id="5" name="Content Placeholder 7" descr="table 7.5.jpg">
            <a:extLst>
              <a:ext uri="{FF2B5EF4-FFF2-40B4-BE49-F238E27FC236}">
                <a16:creationId xmlns:a16="http://schemas.microsoft.com/office/drawing/2014/main" id="{2120C664-061F-47CD-8723-0DE4300696B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8781" y="3998422"/>
            <a:ext cx="5786438" cy="211455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A4FD1E-4362-4C44-B8A2-AF9086D22215}"/>
              </a:ext>
            </a:extLst>
          </p:cNvPr>
          <p:cNvCxnSpPr/>
          <p:nvPr/>
        </p:nvCxnSpPr>
        <p:spPr>
          <a:xfrm>
            <a:off x="2555776" y="4869160"/>
            <a:ext cx="45365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7" descr="table 7.5.jpg">
            <a:extLst>
              <a:ext uri="{FF2B5EF4-FFF2-40B4-BE49-F238E27FC236}">
                <a16:creationId xmlns:a16="http://schemas.microsoft.com/office/drawing/2014/main" id="{CD8931DE-1499-4A55-B3C9-F18F57FEA75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8781" y="3998422"/>
            <a:ext cx="5786438" cy="211455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2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=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1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= 0.5 &gt; 0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1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+ 0.5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0 = 0.5 &gt; 0</a:t>
            </a:r>
          </a:p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&gt; t so</a:t>
            </a:r>
            <a:r>
              <a:rPr lang="th-TH" dirty="0"/>
              <a:t> </a:t>
            </a:r>
            <a:r>
              <a:rPr lang="en-US" dirty="0"/>
              <a:t>o</a:t>
            </a:r>
            <a:r>
              <a:rPr lang="en-US" baseline="-25000" dirty="0"/>
              <a:t>1</a:t>
            </a:r>
            <a:r>
              <a:rPr lang="en-US" dirty="0"/>
              <a:t> = 1</a:t>
            </a:r>
            <a:r>
              <a:rPr lang="th-TH" dirty="0"/>
              <a:t> </a:t>
            </a:r>
            <a:r>
              <a:rPr lang="en-US" dirty="0"/>
              <a:t>and then e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– o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= 1 – 1 = 0</a:t>
            </a:r>
            <a:endParaRPr lang="th-TH" dirty="0"/>
          </a:p>
          <a:p>
            <a:pPr lvl="0"/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&gt; t so</a:t>
            </a:r>
            <a:r>
              <a:rPr lang="th-TH" dirty="0"/>
              <a:t>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= 1</a:t>
            </a:r>
            <a:r>
              <a:rPr lang="th-TH" dirty="0"/>
              <a:t> </a:t>
            </a:r>
            <a:r>
              <a:rPr lang="en-US" dirty="0"/>
              <a:t>and then e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– 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= 0 – 1 = -1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36</a:t>
            </a:fld>
            <a:endParaRPr lang="th-TH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AC865C-15FA-4580-92E0-8E5973ED5D49}"/>
              </a:ext>
            </a:extLst>
          </p:cNvPr>
          <p:cNvCxnSpPr/>
          <p:nvPr/>
        </p:nvCxnSpPr>
        <p:spPr>
          <a:xfrm>
            <a:off x="2627784" y="5157192"/>
            <a:ext cx="45365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F480862-1BCB-4F6E-BEAA-C3E3C4253F06}"/>
              </a:ext>
            </a:extLst>
          </p:cNvPr>
          <p:cNvSpPr txBox="1"/>
          <p:nvPr/>
        </p:nvSpPr>
        <p:spPr>
          <a:xfrm>
            <a:off x="251520" y="1086717"/>
            <a:ext cx="2605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Change </a:t>
            </a:r>
            <a:r>
              <a:rPr lang="th-TH" dirty="0">
                <a:solidFill>
                  <a:srgbClr val="FF0000"/>
                </a:solidFill>
              </a:rPr>
              <a:t>จากรอบก่อน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70F3658-9504-4614-A4F0-4537033FD2AB}"/>
              </a:ext>
            </a:extLst>
          </p:cNvPr>
          <p:cNvCxnSpPr>
            <a:cxnSpLocks/>
          </p:cNvCxnSpPr>
          <p:nvPr/>
        </p:nvCxnSpPr>
        <p:spPr>
          <a:xfrm>
            <a:off x="1043608" y="1600200"/>
            <a:ext cx="504056" cy="7486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2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21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31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</a:p>
          <a:p>
            <a:r>
              <a:rPr lang="en-US" dirty="0"/>
              <a:t>w</a:t>
            </a:r>
            <a:r>
              <a:rPr lang="en-US" baseline="-25000" dirty="0"/>
              <a:t>41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= 0.5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37</a:t>
            </a:fld>
            <a:endParaRPr lang="th-TH" sz="2000" dirty="0"/>
          </a:p>
        </p:txBody>
      </p:sp>
      <p:pic>
        <p:nvPicPr>
          <p:cNvPr id="4" name="Content Placeholder 7" descr="table 7.5.jpg">
            <a:extLst>
              <a:ext uri="{FF2B5EF4-FFF2-40B4-BE49-F238E27FC236}">
                <a16:creationId xmlns:a16="http://schemas.microsoft.com/office/drawing/2014/main" id="{D56434BF-9BE4-4265-BB0E-927C96180F6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8781" y="3998422"/>
            <a:ext cx="5786438" cy="211455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45938E1-C7EC-4803-9EEE-F253EE4DF296}"/>
              </a:ext>
            </a:extLst>
          </p:cNvPr>
          <p:cNvCxnSpPr/>
          <p:nvPr/>
        </p:nvCxnSpPr>
        <p:spPr>
          <a:xfrm>
            <a:off x="2627784" y="5157192"/>
            <a:ext cx="45365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051DE1F-EC5A-4730-BED4-E98EC4B291AB}"/>
              </a:ext>
            </a:extLst>
          </p:cNvPr>
          <p:cNvSpPr txBox="1"/>
          <p:nvPr/>
        </p:nvSpPr>
        <p:spPr>
          <a:xfrm>
            <a:off x="539552" y="116376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OLD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  x  </a:t>
            </a:r>
            <a:r>
              <a:rPr lang="en-US" dirty="0" err="1">
                <a:solidFill>
                  <a:srgbClr val="FF0000"/>
                </a:solidFill>
                <a:sym typeface="Symbol"/>
              </a:rPr>
              <a:t>e</a:t>
            </a:r>
            <a:r>
              <a:rPr lang="en-US" baseline="-25000" dirty="0" err="1">
                <a:solidFill>
                  <a:srgbClr val="FF0000"/>
                </a:solidFill>
                <a:sym typeface="Symbol"/>
              </a:rPr>
              <a:t>1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No. 2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12</a:t>
            </a:r>
            <a:r>
              <a:rPr lang="en-US" dirty="0"/>
              <a:t> = 0.0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0.0</a:t>
            </a:r>
          </a:p>
          <a:p>
            <a:r>
              <a:rPr lang="en-US" dirty="0"/>
              <a:t>w</a:t>
            </a:r>
            <a:r>
              <a:rPr lang="en-US" baseline="-25000" dirty="0"/>
              <a:t>22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0.0</a:t>
            </a:r>
            <a:endParaRPr lang="en-US" strike="sngStrike" dirty="0">
              <a:solidFill>
                <a:srgbClr val="FF0000"/>
              </a:solidFill>
            </a:endParaRPr>
          </a:p>
          <a:p>
            <a:r>
              <a:rPr lang="en-US" dirty="0"/>
              <a:t>w</a:t>
            </a:r>
            <a:r>
              <a:rPr lang="en-US" baseline="-25000" dirty="0"/>
              <a:t>32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0.5</a:t>
            </a:r>
          </a:p>
          <a:p>
            <a:r>
              <a:rPr lang="en-US" dirty="0"/>
              <a:t>w</a:t>
            </a:r>
            <a:r>
              <a:rPr lang="en-US" baseline="-25000" dirty="0"/>
              <a:t>42</a:t>
            </a:r>
            <a:r>
              <a:rPr lang="en-US" dirty="0"/>
              <a:t> = 0.5 + 0.5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(-1) = 0.5</a:t>
            </a:r>
            <a:endParaRPr lang="en-US" baseline="-25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38</a:t>
            </a:fld>
            <a:endParaRPr lang="th-TH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60E0D5-6D37-4671-A57A-509B3D4E9175}"/>
              </a:ext>
            </a:extLst>
          </p:cNvPr>
          <p:cNvSpPr txBox="1"/>
          <p:nvPr/>
        </p:nvSpPr>
        <p:spPr>
          <a:xfrm>
            <a:off x="539552" y="116376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OLD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  x  </a:t>
            </a:r>
            <a:r>
              <a:rPr lang="en-US">
                <a:solidFill>
                  <a:srgbClr val="FF0000"/>
                </a:solidFill>
                <a:sym typeface="Symbol"/>
              </a:rPr>
              <a:t>e</a:t>
            </a:r>
            <a:r>
              <a:rPr lang="en-US" baseline="-25000" dirty="0">
                <a:solidFill>
                  <a:srgbClr val="FF0000"/>
                </a:solidFill>
                <a:sym typeface="Symbol"/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Patterns No. 1, 2, 3 and 4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baseline="-25000" dirty="0"/>
              <a:t>1</a:t>
            </a:r>
            <a:r>
              <a:rPr lang="en-US" dirty="0"/>
              <a:t> = e</a:t>
            </a:r>
            <a:r>
              <a:rPr lang="en-US" baseline="-25000" dirty="0"/>
              <a:t>2</a:t>
            </a:r>
            <a:r>
              <a:rPr lang="en-US" dirty="0"/>
              <a:t> = 0 </a:t>
            </a:r>
            <a:r>
              <a:rPr lang="en-US" dirty="0">
                <a:solidFill>
                  <a:srgbClr val="FF0000"/>
                </a:solidFill>
              </a:rPr>
              <a:t>STOP</a:t>
            </a:r>
            <a:r>
              <a:rPr lang="th-TH" dirty="0"/>
              <a:t> </a:t>
            </a:r>
          </a:p>
          <a:p>
            <a:r>
              <a:rPr lang="en-US" dirty="0"/>
              <a:t>All the four patterns are correctly classified.</a:t>
            </a:r>
          </a:p>
          <a:p>
            <a:r>
              <a:rPr lang="en-US" dirty="0"/>
              <a:t>Weights are not changed for each of the four patterns.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39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SVM: Support Vector Machine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en-US" dirty="0"/>
              <a:t>Binary Classifier</a:t>
            </a:r>
          </a:p>
          <a:p>
            <a:r>
              <a:rPr lang="en-US" dirty="0"/>
              <a:t>Decision Boundary in Multi-Dimensional Space</a:t>
            </a:r>
          </a:p>
          <a:p>
            <a:pPr lvl="1"/>
            <a:r>
              <a:rPr lang="en-US" dirty="0"/>
              <a:t>Support vectors are those training patterns that are closest to the decision boundary.</a:t>
            </a:r>
          </a:p>
          <a:p>
            <a:r>
              <a:rPr lang="en-US" dirty="0"/>
              <a:t>Linear </a:t>
            </a:r>
            <a:r>
              <a:rPr lang="en-US" dirty="0" err="1"/>
              <a:t>Discriminant</a:t>
            </a:r>
            <a:r>
              <a:rPr lang="en-US" dirty="0"/>
              <a:t> Functions</a:t>
            </a:r>
          </a:p>
          <a:p>
            <a:pPr lvl="1"/>
            <a:r>
              <a:rPr lang="en-US" dirty="0"/>
              <a:t>They discriminate between patterns.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Multilayer Perceptron with</a:t>
            </a:r>
            <a:br>
              <a:rPr lang="en-US" dirty="0"/>
            </a:br>
            <a:r>
              <a:rPr lang="en-US" dirty="0"/>
              <a:t>a Hidden Layer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40</a:t>
            </a:fld>
            <a:endParaRPr lang="th-TH" sz="2000" dirty="0"/>
          </a:p>
        </p:txBody>
      </p:sp>
      <p:pic>
        <p:nvPicPr>
          <p:cNvPr id="8" name="Content Placeholder 7" descr="figure 7.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62038" y="1729516"/>
            <a:ext cx="7019925" cy="4075748"/>
          </a:xfr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Multilayer Perceptron with</a:t>
            </a:r>
            <a:br>
              <a:rPr lang="en-US" dirty="0"/>
            </a:br>
            <a:r>
              <a:rPr lang="en-US" dirty="0"/>
              <a:t>a Hidden Layer (cont.)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41</a:t>
            </a:fld>
            <a:endParaRPr lang="th-TH" sz="20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Non-Linear Decision Boundary</a:t>
            </a:r>
          </a:p>
          <a:p>
            <a:r>
              <a:rPr lang="en-US" dirty="0"/>
              <a:t>The weights from the input layer to the hidden layer : w</a:t>
            </a:r>
            <a:r>
              <a:rPr lang="en-US" baseline="-25000" dirty="0"/>
              <a:t>11</a:t>
            </a:r>
            <a:r>
              <a:rPr lang="en-US" dirty="0"/>
              <a:t>, w</a:t>
            </a:r>
            <a:r>
              <a:rPr lang="en-US" baseline="-25000" dirty="0"/>
              <a:t>12</a:t>
            </a:r>
            <a:r>
              <a:rPr lang="en-US" dirty="0"/>
              <a:t>, …, w</a:t>
            </a:r>
            <a:r>
              <a:rPr lang="en-US" baseline="-25000" dirty="0"/>
              <a:t>21</a:t>
            </a:r>
            <a:r>
              <a:rPr lang="en-US" dirty="0"/>
              <a:t>, w</a:t>
            </a:r>
            <a:r>
              <a:rPr lang="en-US" baseline="-25000" dirty="0"/>
              <a:t>22</a:t>
            </a:r>
            <a:r>
              <a:rPr lang="en-US" dirty="0"/>
              <a:t>, …, </a:t>
            </a:r>
            <a:r>
              <a:rPr lang="en-US" dirty="0" err="1"/>
              <a:t>w</a:t>
            </a:r>
            <a:r>
              <a:rPr lang="en-US" baseline="-25000" dirty="0" err="1"/>
              <a:t>dk</a:t>
            </a:r>
            <a:endParaRPr lang="en-US" dirty="0"/>
          </a:p>
          <a:p>
            <a:r>
              <a:rPr lang="en-US" dirty="0"/>
              <a:t>The weights from the hidden layer to the output layer : h</a:t>
            </a:r>
            <a:r>
              <a:rPr lang="en-US" baseline="-25000" dirty="0"/>
              <a:t>11</a:t>
            </a:r>
            <a:r>
              <a:rPr lang="en-US" dirty="0"/>
              <a:t>, h</a:t>
            </a:r>
            <a:r>
              <a:rPr lang="en-US" baseline="-25000" dirty="0"/>
              <a:t>12</a:t>
            </a:r>
            <a:r>
              <a:rPr lang="en-US" dirty="0"/>
              <a:t>, …, </a:t>
            </a:r>
            <a:r>
              <a:rPr lang="en-US" dirty="0" err="1"/>
              <a:t>h</a:t>
            </a:r>
            <a:r>
              <a:rPr lang="en-US" baseline="-25000" dirty="0" err="1"/>
              <a:t>km</a:t>
            </a:r>
            <a:endParaRPr lang="en-US" dirty="0"/>
          </a:p>
          <a:p>
            <a:r>
              <a:rPr lang="en-US" dirty="0"/>
              <a:t>The output of the </a:t>
            </a:r>
            <a:r>
              <a:rPr lang="en-US" dirty="0" err="1"/>
              <a:t>j</a:t>
            </a:r>
            <a:r>
              <a:rPr lang="en-US" baseline="30000" dirty="0" err="1"/>
              <a:t>th</a:t>
            </a:r>
            <a:r>
              <a:rPr lang="en-US" dirty="0"/>
              <a:t> hidden node : </a:t>
            </a:r>
            <a:r>
              <a:rPr lang="en-US" dirty="0" err="1"/>
              <a:t>o</a:t>
            </a:r>
            <a:r>
              <a:rPr lang="en-US" baseline="-25000" dirty="0" err="1"/>
              <a:t>hj</a:t>
            </a:r>
            <a:r>
              <a:rPr lang="en-US" dirty="0"/>
              <a:t> = f(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)</a:t>
            </a:r>
          </a:p>
          <a:p>
            <a:r>
              <a:rPr lang="en-US" dirty="0"/>
              <a:t>Activation of the hidden unit j (1 &lt; j &lt; k)</a:t>
            </a:r>
          </a:p>
          <a:p>
            <a:pPr lvl="1"/>
            <a:r>
              <a:rPr lang="en-US" dirty="0" err="1"/>
              <a:t>a</a:t>
            </a:r>
            <a:r>
              <a:rPr lang="en-US" baseline="-25000" dirty="0" err="1"/>
              <a:t>hj</a:t>
            </a:r>
            <a:r>
              <a:rPr lang="en-US" dirty="0"/>
              <a:t> = x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w</a:t>
            </a:r>
            <a:r>
              <a:rPr lang="en-US" baseline="-25000" dirty="0">
                <a:sym typeface="Symbol"/>
              </a:rPr>
              <a:t>1j</a:t>
            </a:r>
            <a:r>
              <a:rPr lang="en-US" dirty="0">
                <a:sym typeface="Symbol"/>
              </a:rPr>
              <a:t> + 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w</a:t>
            </a:r>
            <a:r>
              <a:rPr lang="en-US" baseline="-25000" dirty="0">
                <a:sym typeface="Symbol"/>
              </a:rPr>
              <a:t>2j</a:t>
            </a:r>
            <a:r>
              <a:rPr lang="en-US" dirty="0">
                <a:sym typeface="Symbol"/>
              </a:rPr>
              <a:t> + … + </a:t>
            </a:r>
            <a:r>
              <a:rPr lang="en-US" dirty="0" err="1"/>
              <a:t>x</a:t>
            </a:r>
            <a:r>
              <a:rPr lang="en-US" baseline="-25000" dirty="0" err="1"/>
              <a:t>m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</a:t>
            </a:r>
            <a:r>
              <a:rPr lang="en-US" dirty="0" err="1">
                <a:sym typeface="Symbol"/>
              </a:rPr>
              <a:t>w</a:t>
            </a:r>
            <a:r>
              <a:rPr lang="en-US" baseline="-25000" dirty="0" err="1">
                <a:sym typeface="Symbol"/>
              </a:rPr>
              <a:t>mj</a:t>
            </a:r>
            <a:endParaRPr lang="en-US" baseline="-25000" dirty="0"/>
          </a:p>
          <a:p>
            <a:r>
              <a:rPr lang="en-US" dirty="0"/>
              <a:t>Activation of the output node l</a:t>
            </a:r>
          </a:p>
          <a:p>
            <a:pPr lvl="1"/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= oh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h</a:t>
            </a:r>
            <a:r>
              <a:rPr lang="en-US" baseline="-25000" dirty="0">
                <a:sym typeface="Symbol"/>
              </a:rPr>
              <a:t>11</a:t>
            </a:r>
            <a:r>
              <a:rPr lang="en-US" dirty="0">
                <a:sym typeface="Symbol"/>
              </a:rPr>
              <a:t> + </a:t>
            </a:r>
            <a:r>
              <a:rPr lang="en-US" dirty="0"/>
              <a:t>oh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h</a:t>
            </a:r>
            <a:r>
              <a:rPr lang="en-US" baseline="-25000" dirty="0">
                <a:sym typeface="Symbol"/>
              </a:rPr>
              <a:t>21</a:t>
            </a:r>
            <a:r>
              <a:rPr lang="en-US" dirty="0">
                <a:sym typeface="Symbol"/>
              </a:rPr>
              <a:t> + … + </a:t>
            </a:r>
            <a:r>
              <a:rPr lang="en-US" dirty="0" err="1"/>
              <a:t>oh</a:t>
            </a:r>
            <a:r>
              <a:rPr lang="en-US" baseline="-25000" dirty="0" err="1"/>
              <a:t>k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 h</a:t>
            </a:r>
            <a:r>
              <a:rPr lang="en-US" baseline="-25000" dirty="0">
                <a:sym typeface="Symbol"/>
              </a:rPr>
              <a:t>k1</a:t>
            </a:r>
            <a:endParaRPr lang="en-US" baseline="-25000" dirty="0"/>
          </a:p>
          <a:p>
            <a:r>
              <a:rPr lang="en-US" dirty="0"/>
              <a:t>The updated weight between hidden and output units</a:t>
            </a:r>
          </a:p>
          <a:p>
            <a:pPr lvl="1"/>
            <a:r>
              <a:rPr lang="en-US" dirty="0" err="1"/>
              <a:t>h</a:t>
            </a:r>
            <a:r>
              <a:rPr lang="en-US" baseline="-25000" dirty="0" err="1"/>
              <a:t>ji</a:t>
            </a:r>
            <a:r>
              <a:rPr lang="en-US" dirty="0"/>
              <a:t> = </a:t>
            </a:r>
            <a:r>
              <a:rPr lang="en-US" dirty="0" err="1"/>
              <a:t>h</a:t>
            </a:r>
            <a:r>
              <a:rPr lang="en-US" baseline="-25000" dirty="0" err="1"/>
              <a:t>ji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  </a:t>
            </a:r>
            <a:r>
              <a:rPr lang="en-US" dirty="0" err="1">
                <a:sym typeface="Symbol"/>
              </a:rPr>
              <a:t>o</a:t>
            </a:r>
            <a:r>
              <a:rPr lang="en-US" baseline="-25000" dirty="0" err="1">
                <a:sym typeface="Symbol"/>
              </a:rPr>
              <a:t>j</a:t>
            </a:r>
            <a:r>
              <a:rPr lang="en-US" dirty="0">
                <a:sym typeface="Symbol"/>
              </a:rPr>
              <a:t> </a:t>
            </a:r>
            <a:r>
              <a:rPr lang="en-US" dirty="0" err="1">
                <a:sym typeface="Symbol"/>
              </a:rPr>
              <a:t>e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 g(</a:t>
            </a:r>
            <a:r>
              <a:rPr lang="en-US" dirty="0" err="1">
                <a:sym typeface="Symbol"/>
              </a:rPr>
              <a:t>a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SVM for Classification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 Lines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0 : Points from X satisfies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 </a:t>
            </a:r>
            <a:r>
              <a:rPr lang="en-US" dirty="0"/>
              <a:t>&lt; 0.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2 : Points from O satisfies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&gt; 2.</a:t>
            </a:r>
          </a:p>
          <a:p>
            <a:r>
              <a:rPr lang="en-US" dirty="0"/>
              <a:t>Support Vectors</a:t>
            </a:r>
          </a:p>
          <a:p>
            <a:pPr lvl="1"/>
            <a:r>
              <a:rPr lang="en-US" dirty="0"/>
              <a:t>X : (1, 1)</a:t>
            </a:r>
            <a:r>
              <a:rPr lang="en-US" baseline="30000" dirty="0"/>
              <a:t>t</a:t>
            </a:r>
            <a:r>
              <a:rPr lang="en-US" dirty="0"/>
              <a:t> and (2, 2)</a:t>
            </a:r>
            <a:r>
              <a:rPr lang="en-US" baseline="30000" dirty="0"/>
              <a:t>t</a:t>
            </a:r>
          </a:p>
          <a:p>
            <a:pPr lvl="1"/>
            <a:r>
              <a:rPr lang="en-US" dirty="0"/>
              <a:t>O : (2, 0)</a:t>
            </a:r>
            <a:r>
              <a:rPr lang="en-US" baseline="30000" dirty="0"/>
              <a:t>t</a:t>
            </a:r>
          </a:p>
          <a:p>
            <a:r>
              <a:rPr lang="en-US" dirty="0"/>
              <a:t>Margin: Region between the two lines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42</a:t>
            </a:fld>
            <a:endParaRPr lang="th-TH" sz="2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SVM for Classification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en-US" dirty="0"/>
              <a:t>SVM learns the linear </a:t>
            </a:r>
            <a:r>
              <a:rPr lang="en-US" dirty="0" err="1"/>
              <a:t>discriminant</a:t>
            </a:r>
            <a:r>
              <a:rPr lang="en-US" dirty="0"/>
              <a:t> of the form</a:t>
            </a:r>
            <a:br>
              <a:rPr lang="en-US" dirty="0"/>
            </a:br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dirty="0"/>
              <a:t> + b that </a:t>
            </a:r>
            <a:r>
              <a:rPr lang="en-US" dirty="0" err="1"/>
              <a:t>maximises</a:t>
            </a:r>
            <a:r>
              <a:rPr lang="en-US" dirty="0"/>
              <a:t> the margin.</a:t>
            </a:r>
          </a:p>
          <a:p>
            <a:pPr lvl="1"/>
            <a:r>
              <a:rPr lang="en-US" dirty="0"/>
              <a:t>w : the weight vector</a:t>
            </a:r>
          </a:p>
          <a:p>
            <a:pPr lvl="1"/>
            <a:r>
              <a:rPr lang="en-US" dirty="0"/>
              <a:t>b : the threshold value.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1</a:t>
            </a:r>
          </a:p>
          <a:p>
            <a:pPr lvl="1"/>
            <a:r>
              <a:rPr lang="en-US" dirty="0"/>
              <a:t>X :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&lt; 1</a:t>
            </a:r>
          </a:p>
          <a:p>
            <a:pPr lvl="1"/>
            <a:r>
              <a:rPr lang="en-US" dirty="0"/>
              <a:t>O :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&gt; 1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43</a:t>
            </a:fld>
            <a:endParaRPr lang="th-TH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SVM for Classification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en-US"/>
              <a:t>Decision </a:t>
            </a:r>
            <a:r>
              <a:rPr lang="en-US" dirty="0"/>
              <a:t>Boundary</a:t>
            </a:r>
          </a:p>
          <a:p>
            <a:pPr lvl="1"/>
            <a:r>
              <a:rPr lang="en-US" dirty="0"/>
              <a:t>d-Dimensional Space (d &gt; 2) : Support Planes</a:t>
            </a:r>
          </a:p>
          <a:p>
            <a:pPr lvl="1"/>
            <a:r>
              <a:rPr lang="en-US" dirty="0"/>
              <a:t>Two-Dimensional Space (d = 2) : Support Lines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44</a:t>
            </a:fld>
            <a:endParaRPr lang="th-TH" sz="2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Illustration of</a:t>
            </a:r>
            <a:br>
              <a:rPr lang="en-US" dirty="0"/>
            </a:br>
            <a:r>
              <a:rPr lang="en-US" dirty="0"/>
              <a:t>Support Vector Machines</a:t>
            </a:r>
            <a:endParaRPr lang="th-TH" dirty="0"/>
          </a:p>
        </p:txBody>
      </p:sp>
      <p:pic>
        <p:nvPicPr>
          <p:cNvPr id="8" name="Content Placeholder 7" descr="figure 7.9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14500" y="1783233"/>
            <a:ext cx="5715000" cy="4310063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45</a:t>
            </a:fld>
            <a:endParaRPr lang="th-TH" sz="2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Murty</a:t>
            </a:r>
            <a:r>
              <a:rPr lang="en-US" dirty="0"/>
              <a:t>, M. N., Devi, V. S.: Pattern Recognition: An Algorithmic Approach (Undergraduate Topics in Computer Science). </a:t>
            </a:r>
            <a:r>
              <a:rPr lang="en-US"/>
              <a:t>Springer (2012)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46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Patterns</a:t>
            </a:r>
            <a:endParaRPr lang="th-TH" dirty="0"/>
          </a:p>
        </p:txBody>
      </p:sp>
      <p:pic>
        <p:nvPicPr>
          <p:cNvPr id="8" name="Content Placeholder 7" descr="table 7.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00263" y="1461293"/>
            <a:ext cx="4943475" cy="4271963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Using</a:t>
            </a:r>
            <a:br>
              <a:rPr lang="en-US" dirty="0"/>
            </a:br>
            <a:r>
              <a:rPr lang="en-US" dirty="0"/>
              <a:t>a Linear </a:t>
            </a:r>
            <a:r>
              <a:rPr lang="en-US" dirty="0" err="1"/>
              <a:t>Discriminant</a:t>
            </a:r>
            <a:r>
              <a:rPr lang="en-US" dirty="0"/>
              <a:t> Function</a:t>
            </a:r>
            <a:endParaRPr lang="th-TH" dirty="0"/>
          </a:p>
        </p:txBody>
      </p:sp>
      <p:pic>
        <p:nvPicPr>
          <p:cNvPr id="8" name="Content Placeholder 7" descr="figure 7.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35906" y="1771327"/>
            <a:ext cx="6072188" cy="4321969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Using</a:t>
            </a:r>
            <a:br>
              <a:rPr lang="en-US" dirty="0"/>
            </a:br>
            <a:r>
              <a:rPr lang="en-US" dirty="0"/>
              <a:t>a Linear </a:t>
            </a:r>
            <a:r>
              <a:rPr lang="en-US" dirty="0" err="1"/>
              <a:t>Discriminant</a:t>
            </a:r>
            <a:r>
              <a:rPr lang="en-US" dirty="0"/>
              <a:t> Function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Linearly Separable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= x</a:t>
            </a:r>
            <a:r>
              <a:rPr lang="en-US" baseline="-25000" dirty="0"/>
              <a:t>2</a:t>
            </a:r>
            <a:r>
              <a:rPr lang="en-US" dirty="0"/>
              <a:t> : Separating Between 2 Classes</a:t>
            </a:r>
          </a:p>
          <a:p>
            <a:r>
              <a:rPr lang="en-US" dirty="0"/>
              <a:t>One More Way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&lt; x</a:t>
            </a:r>
            <a:r>
              <a:rPr lang="en-US" baseline="-25000" dirty="0"/>
              <a:t>2</a:t>
            </a:r>
            <a:r>
              <a:rPr lang="en-US" dirty="0"/>
              <a:t> OR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 </a:t>
            </a:r>
            <a:r>
              <a:rPr lang="en-US" dirty="0"/>
              <a:t>&lt; 0 : Negative Side : Class X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&gt; x</a:t>
            </a:r>
            <a:r>
              <a:rPr lang="en-US" baseline="-25000" dirty="0"/>
              <a:t>2</a:t>
            </a:r>
            <a:r>
              <a:rPr lang="en-US" dirty="0"/>
              <a:t> OR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 </a:t>
            </a:r>
            <a:r>
              <a:rPr lang="en-US" dirty="0"/>
              <a:t>&gt; 0 : Positive Side : Class O</a:t>
            </a:r>
          </a:p>
          <a:p>
            <a:r>
              <a:rPr lang="en-US" dirty="0"/>
              <a:t>Pattern 1: Class X</a:t>
            </a:r>
          </a:p>
          <a:p>
            <a:pPr lvl="1"/>
            <a:r>
              <a:rPr lang="en-US" dirty="0"/>
              <a:t>0.5 – 3 = –2.5 &lt; 0</a:t>
            </a:r>
          </a:p>
          <a:p>
            <a:r>
              <a:rPr lang="en-US" dirty="0"/>
              <a:t>Pattern 9: Class O</a:t>
            </a:r>
          </a:p>
          <a:p>
            <a:pPr lvl="1"/>
            <a:r>
              <a:rPr lang="en-US" dirty="0"/>
              <a:t>5.5 – 0.5 = 5 &gt; 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Using</a:t>
            </a:r>
            <a:br>
              <a:rPr lang="en-US" dirty="0"/>
            </a:br>
            <a:r>
              <a:rPr lang="en-US" dirty="0"/>
              <a:t>a Linear </a:t>
            </a:r>
            <a:r>
              <a:rPr lang="en-US" dirty="0" err="1"/>
              <a:t>Discriminant</a:t>
            </a:r>
            <a:r>
              <a:rPr lang="en-US" dirty="0"/>
              <a:t> Function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Possibly Finite Way: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1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 </a:t>
            </a:r>
            <a:r>
              <a:rPr lang="en-US" dirty="0"/>
              <a:t>&lt; 1 : Negative Half Space : Class X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 </a:t>
            </a:r>
            <a:r>
              <a:rPr lang="en-US" dirty="0"/>
              <a:t>&gt; 1 : Positive Half Space : Class O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0 and 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1 are parallel.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0 passes through the origin.</a:t>
            </a:r>
          </a:p>
          <a:p>
            <a:pPr lvl="1"/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 = 1 provides more for class X.</a:t>
            </a:r>
          </a:p>
          <a:p>
            <a:r>
              <a:rPr lang="en-US" dirty="0"/>
              <a:t>Another Line: 3x</a:t>
            </a:r>
            <a:r>
              <a:rPr lang="en-US" baseline="-25000" dirty="0"/>
              <a:t>1</a:t>
            </a:r>
            <a:r>
              <a:rPr lang="en-US" dirty="0"/>
              <a:t> – 2x</a:t>
            </a:r>
            <a:r>
              <a:rPr lang="en-US" baseline="-25000" dirty="0"/>
              <a:t>2</a:t>
            </a:r>
            <a:r>
              <a:rPr lang="en-US" dirty="0"/>
              <a:t> = 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Using</a:t>
            </a:r>
            <a:br>
              <a:rPr lang="en-US" dirty="0"/>
            </a:br>
            <a:r>
              <a:rPr lang="en-US" dirty="0"/>
              <a:t>a Linear </a:t>
            </a:r>
            <a:r>
              <a:rPr lang="en-US" dirty="0" err="1"/>
              <a:t>Discriminant</a:t>
            </a:r>
            <a:r>
              <a:rPr lang="en-US" dirty="0"/>
              <a:t> Function (cont.)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Functional Form: f(x) = w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w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+ b = 0</a:t>
            </a:r>
          </a:p>
          <a:p>
            <a:r>
              <a:rPr lang="en-US" dirty="0"/>
              <a:t>Hyper-Plane: f(x) = </a:t>
            </a:r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/>
              <a:t> + b = 0</a:t>
            </a:r>
          </a:p>
          <a:p>
            <a:pPr lvl="1"/>
            <a:r>
              <a:rPr lang="en-US" dirty="0"/>
              <a:t>w</a:t>
            </a:r>
            <a:r>
              <a:rPr lang="en-US" baseline="30000" dirty="0"/>
              <a:t>t</a:t>
            </a:r>
            <a:r>
              <a:rPr lang="en-US" dirty="0"/>
              <a:t>, x : d-Dimensional Space Vector</a:t>
            </a:r>
          </a:p>
          <a:p>
            <a:pPr lvl="1"/>
            <a:r>
              <a:rPr lang="en-US" dirty="0"/>
              <a:t>b: Scalar</a:t>
            </a:r>
          </a:p>
          <a:p>
            <a:pPr lvl="1"/>
            <a:r>
              <a:rPr lang="en-US" dirty="0"/>
              <a:t>Homogeneous Form: b = 0</a:t>
            </a:r>
          </a:p>
          <a:p>
            <a:pPr lvl="1"/>
            <a:r>
              <a:rPr lang="en-US" dirty="0"/>
              <a:t>Non-Homogeneous Form: b </a:t>
            </a:r>
            <a:r>
              <a:rPr lang="en-US" dirty="0">
                <a:sym typeface="Symbol"/>
              </a:rPr>
              <a:t> </a:t>
            </a:r>
            <a:r>
              <a:rPr lang="en-US" dirty="0"/>
              <a:t>0</a:t>
            </a:r>
          </a:p>
          <a:p>
            <a:r>
              <a:rPr lang="en-US" dirty="0"/>
              <a:t>X and O are linearly separable if we can find</a:t>
            </a:r>
          </a:p>
          <a:p>
            <a:pPr lvl="1"/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/>
              <a:t> + b &gt; 0 for O</a:t>
            </a:r>
          </a:p>
          <a:p>
            <a:pPr lvl="1"/>
            <a:r>
              <a:rPr lang="en-US" dirty="0" err="1"/>
              <a:t>w</a:t>
            </a:r>
            <a:r>
              <a:rPr lang="en-US" baseline="30000" dirty="0" err="1"/>
              <a:t>t</a:t>
            </a:r>
            <a:r>
              <a:rPr lang="en-US" dirty="0" err="1"/>
              <a:t>x</a:t>
            </a:r>
            <a:r>
              <a:rPr lang="en-US" dirty="0"/>
              <a:t> + b &lt; 0 for X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26799</TotalTime>
  <Words>2360</Words>
  <Application>Microsoft Office PowerPoint</Application>
  <PresentationFormat>On-screen Show (4:3)</PresentationFormat>
  <Paragraphs>318</Paragraphs>
  <Slides>46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Arial</vt:lpstr>
      <vt:lpstr>Calibri</vt:lpstr>
      <vt:lpstr>ชุดรูปแบบของ Office</vt:lpstr>
      <vt:lpstr>Pattern Recognition  Perceptron Learning Algorithm  and Neural Networks</vt:lpstr>
      <vt:lpstr>Learning Objectives</vt:lpstr>
      <vt:lpstr>Learning Objectives (cont.)</vt:lpstr>
      <vt:lpstr>SVM: Support Vector Machine</vt:lpstr>
      <vt:lpstr>Description of the Patterns</vt:lpstr>
      <vt:lpstr>Classification Using a Linear Discriminant Function</vt:lpstr>
      <vt:lpstr>Classification Using a Linear Discriminant Function (cont.)</vt:lpstr>
      <vt:lpstr>Classification Using a Linear Discriminant Function (cont.)</vt:lpstr>
      <vt:lpstr>Classification Using a Linear Discriminant Function (cont.)</vt:lpstr>
      <vt:lpstr>Linearly Separable Classes</vt:lpstr>
      <vt:lpstr>Linearly Separable Classes (cont.)</vt:lpstr>
      <vt:lpstr>Mapping a Boundary Decision in a Homogeneous Form </vt:lpstr>
      <vt:lpstr>Mapping a Boundary Decision in a Homogeneous Form (cont.)</vt:lpstr>
      <vt:lpstr>Normalisation</vt:lpstr>
      <vt:lpstr>Description of Normalised 3-Dimensional Patterns</vt:lpstr>
      <vt:lpstr>Perceptron Learning Algorithm</vt:lpstr>
      <vt:lpstr>Working of the Algorithm</vt:lpstr>
      <vt:lpstr>Working of the Algorithm (cont.)</vt:lpstr>
      <vt:lpstr>Multi-Class Problems</vt:lpstr>
      <vt:lpstr>Neural Networks</vt:lpstr>
      <vt:lpstr>Neural Networks (cont.)</vt:lpstr>
      <vt:lpstr>Human Brain</vt:lpstr>
      <vt:lpstr>Artificial Neuron</vt:lpstr>
      <vt:lpstr>Patterns Represented in Feature Space</vt:lpstr>
      <vt:lpstr>Threshold Activation Function</vt:lpstr>
      <vt:lpstr>Threshold Activation Function (cont.)</vt:lpstr>
      <vt:lpstr>Perceptron for 5x1 – 9x2 = 2</vt:lpstr>
      <vt:lpstr>Feed-Forward Network</vt:lpstr>
      <vt:lpstr>Feed-Forward Network (cont.)</vt:lpstr>
      <vt:lpstr>Feed-Forward Network (cont.)</vt:lpstr>
      <vt:lpstr>Four-dimensional data with two output units</vt:lpstr>
      <vt:lpstr>Initialization</vt:lpstr>
      <vt:lpstr>Pattern No. 1</vt:lpstr>
      <vt:lpstr>Pattern No. 1 (cont.)</vt:lpstr>
      <vt:lpstr>Pattern No. 1 (cont.)</vt:lpstr>
      <vt:lpstr>Pattern No. 2</vt:lpstr>
      <vt:lpstr>Pattern No. 2 (cont.)</vt:lpstr>
      <vt:lpstr>Pattern No. 2 (cont.)</vt:lpstr>
      <vt:lpstr>Patterns No. 1, 2, 3 and 4</vt:lpstr>
      <vt:lpstr>Multilayer Perceptron with a Hidden Layer</vt:lpstr>
      <vt:lpstr>Multilayer Perceptron with a Hidden Layer (cont.)</vt:lpstr>
      <vt:lpstr>SVM for Classification</vt:lpstr>
      <vt:lpstr>SVM for Classification (cont.)</vt:lpstr>
      <vt:lpstr>SVM for Classification (cont.)</vt:lpstr>
      <vt:lpstr>Illustration of Support Vector Machines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 Recognition Chapter 5:  Hidden Markov Models</dc:title>
  <dc:creator>Chumphol Bunkhumpornpat</dc:creator>
  <cp:lastModifiedBy>C B</cp:lastModifiedBy>
  <cp:revision>1725</cp:revision>
  <cp:lastPrinted>2023-08-25T05:03:20Z</cp:lastPrinted>
  <dcterms:created xsi:type="dcterms:W3CDTF">2012-04-29T10:21:48Z</dcterms:created>
  <dcterms:modified xsi:type="dcterms:W3CDTF">2023-09-16T06:24:45Z</dcterms:modified>
</cp:coreProperties>
</file>